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26"/>
  </p:notesMasterIdLst>
  <p:sldIdLst>
    <p:sldId id="257" r:id="rId5"/>
    <p:sldId id="35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Lst>
  <p:sldSz cx="12192000" cy="6858000"/>
  <p:notesSz cx="6858000" cy="9144000"/>
  <p:embeddedFontLst>
    <p:embeddedFont>
      <p:font typeface="Prometo Medium" panose="020B0604020202020204" charset="0"/>
      <p:regular r:id="rId27"/>
      <p:italic r:id="rId28"/>
    </p:embeddedFont>
    <p:embeddedFont>
      <p:font typeface="Century Gothic" panose="020B0502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24B1E-F211-4BF2-AD54-92FBD2E43372}" v="3" dt="2020-09-23T19:28:59.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0" autoAdjust="0"/>
    <p:restoredTop sz="92117"/>
  </p:normalViewPr>
  <p:slideViewPr>
    <p:cSldViewPr snapToGrid="0">
      <p:cViewPr varScale="1">
        <p:scale>
          <a:sx n="69" d="100"/>
          <a:sy n="69" d="100"/>
        </p:scale>
        <p:origin x="7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Kelly" userId="f2f069c0-7b13-4dc7-81aa-0a101b45aa39" providerId="ADAL" clId="{46E24B1E-F211-4BF2-AD54-92FBD2E43372}"/>
    <pc:docChg chg="custSel addSld modSld">
      <pc:chgData name="Leo, Kelly" userId="f2f069c0-7b13-4dc7-81aa-0a101b45aa39" providerId="ADAL" clId="{46E24B1E-F211-4BF2-AD54-92FBD2E43372}" dt="2020-09-23T19:28:59.673" v="12"/>
      <pc:docMkLst>
        <pc:docMk/>
      </pc:docMkLst>
      <pc:sldChg chg="addSp delSp modSp">
        <pc:chgData name="Leo, Kelly" userId="f2f069c0-7b13-4dc7-81aa-0a101b45aa39" providerId="ADAL" clId="{46E24B1E-F211-4BF2-AD54-92FBD2E43372}" dt="2020-09-23T19:11:54.185" v="11" actId="14100"/>
        <pc:sldMkLst>
          <pc:docMk/>
          <pc:sldMk cId="1984147667" sldId="257"/>
        </pc:sldMkLst>
        <pc:spChg chg="del">
          <ac:chgData name="Leo, Kelly" userId="f2f069c0-7b13-4dc7-81aa-0a101b45aa39" providerId="ADAL" clId="{46E24B1E-F211-4BF2-AD54-92FBD2E43372}" dt="2020-09-23T19:09:11.731" v="0" actId="478"/>
          <ac:spMkLst>
            <pc:docMk/>
            <pc:sldMk cId="1984147667" sldId="257"/>
            <ac:spMk id="3" creationId="{00000000-0000-0000-0000-000000000000}"/>
          </ac:spMkLst>
        </pc:spChg>
        <pc:picChg chg="add del mod">
          <ac:chgData name="Leo, Kelly" userId="f2f069c0-7b13-4dc7-81aa-0a101b45aa39" providerId="ADAL" clId="{46E24B1E-F211-4BF2-AD54-92FBD2E43372}" dt="2020-09-23T19:10:48.717" v="4" actId="478"/>
          <ac:picMkLst>
            <pc:docMk/>
            <pc:sldMk cId="1984147667" sldId="257"/>
            <ac:picMk id="4" creationId="{3F252F13-C336-4BB8-B705-97AB6D8CC925}"/>
          </ac:picMkLst>
        </pc:picChg>
        <pc:picChg chg="add mod">
          <ac:chgData name="Leo, Kelly" userId="f2f069c0-7b13-4dc7-81aa-0a101b45aa39" providerId="ADAL" clId="{46E24B1E-F211-4BF2-AD54-92FBD2E43372}" dt="2020-09-23T19:11:54.185" v="11" actId="14100"/>
          <ac:picMkLst>
            <pc:docMk/>
            <pc:sldMk cId="1984147667" sldId="257"/>
            <ac:picMk id="6" creationId="{E8C1296C-4568-4D60-B075-800743966BE9}"/>
          </ac:picMkLst>
        </pc:picChg>
      </pc:sldChg>
      <pc:sldChg chg="add">
        <pc:chgData name="Leo, Kelly" userId="f2f069c0-7b13-4dc7-81aa-0a101b45aa39" providerId="ADAL" clId="{46E24B1E-F211-4BF2-AD54-92FBD2E43372}" dt="2020-09-23T19:28:59.673" v="12"/>
        <pc:sldMkLst>
          <pc:docMk/>
          <pc:sldMk cId="4277757931"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9/24/2020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vestopedia.com/terms/l/liquidity.a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Change Healthcare messaging</a:t>
            </a:r>
          </a:p>
          <a:p>
            <a:endParaRPr lang="en-US" dirty="0"/>
          </a:p>
          <a:p>
            <a:r>
              <a:rPr lang="en-US" dirty="0"/>
              <a:t>Size of our network, and network is what powers our network and services</a:t>
            </a:r>
          </a:p>
        </p:txBody>
      </p:sp>
      <p:sp>
        <p:nvSpPr>
          <p:cNvPr id="4" name="Slide Number Placeholder 3"/>
          <p:cNvSpPr>
            <a:spLocks noGrp="1"/>
          </p:cNvSpPr>
          <p:nvPr>
            <p:ph type="sldNum" sz="quarter" idx="5"/>
          </p:nvPr>
        </p:nvSpPr>
        <p:spPr/>
        <p:txBody>
          <a:bodyPr/>
          <a:lstStyle/>
          <a:p>
            <a:fld id="{F7DF604D-C3B7-41B7-992A-9AD867AC1F65}" type="slidenum">
              <a:rPr lang="en-US" smtClean="0"/>
              <a:pPr/>
              <a:t>3</a:t>
            </a:fld>
            <a:endParaRPr lang="en-US" dirty="0"/>
          </a:p>
        </p:txBody>
      </p:sp>
    </p:spTree>
    <p:extLst>
      <p:ext uri="{BB962C8B-B14F-4D97-AF65-F5344CB8AC3E}">
        <p14:creationId xmlns:p14="http://schemas.microsoft.com/office/powerpoint/2010/main" val="349949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identified several more stakeholders, and believe there are specific corresponding application types suited for those users</a:t>
            </a:r>
          </a:p>
          <a:p>
            <a:r>
              <a:rPr lang="en-US" dirty="0"/>
              <a:t>And we believe there are corresponding application types suited for those users </a:t>
            </a:r>
          </a:p>
          <a:p>
            <a:endParaRPr lang="en-US" dirty="0"/>
          </a:p>
          <a:p>
            <a:r>
              <a:rPr lang="en-US" dirty="0"/>
              <a:t>Incentives must realign, and that won’t just happen overnight:</a:t>
            </a:r>
          </a:p>
          <a:p>
            <a:endParaRPr lang="en-US" dirty="0"/>
          </a:p>
          <a:p>
            <a:pPr marL="171450" indent="-171450">
              <a:buFontTx/>
              <a:buChar char="-"/>
            </a:pPr>
            <a:r>
              <a:rPr lang="en-US" dirty="0"/>
              <a:t>Payers will need to mitigate their risk through new financial products</a:t>
            </a:r>
          </a:p>
          <a:p>
            <a:pPr marL="171450" indent="-171450">
              <a:buFontTx/>
              <a:buChar char="-"/>
            </a:pPr>
            <a:r>
              <a:rPr lang="en-US" dirty="0"/>
              <a:t>Providers will want want proof of value before changing prices</a:t>
            </a:r>
          </a:p>
          <a:p>
            <a:pPr marL="171450" indent="-171450">
              <a:buFontTx/>
              <a:buChar char="-"/>
            </a:pPr>
            <a:r>
              <a:rPr lang="en-US" dirty="0"/>
              <a:t>Patients / consumers require careful planning and design</a:t>
            </a:r>
          </a:p>
          <a:p>
            <a:pPr marL="171450" indent="-171450">
              <a:buFontTx/>
              <a:buChar char="-"/>
            </a:pPr>
            <a:endParaRPr lang="en-US" dirty="0"/>
          </a:p>
          <a:p>
            <a:pPr marL="171450" indent="-171450">
              <a:buFontTx/>
              <a:buChar char="-"/>
            </a:pPr>
            <a:r>
              <a:rPr lang="en-US" dirty="0"/>
              <a:t>Designing blockchain solutions without reworking incentive is why so many projects end up in #</a:t>
            </a:r>
            <a:r>
              <a:rPr lang="en-US" dirty="0" err="1"/>
              <a:t>ForeverR&amp;D</a:t>
            </a:r>
            <a:r>
              <a:rPr lang="en-US" dirty="0"/>
              <a:t> </a:t>
            </a:r>
          </a:p>
          <a:p>
            <a:pPr marL="171450" indent="-171450">
              <a:buFontTx/>
              <a:buChar char="-"/>
            </a:pPr>
            <a:r>
              <a:rPr lang="en-US" dirty="0"/>
              <a:t>Our goal will be to design a decentralized remittance processing service for real-time payments – allowing </a:t>
            </a:r>
            <a:r>
              <a:rPr lang="en-US" dirty="0" err="1"/>
              <a:t>txn</a:t>
            </a:r>
            <a:r>
              <a:rPr lang="en-US" dirty="0"/>
              <a:t> processors to earn network fees and provide on-network financial products to reduce </a:t>
            </a:r>
            <a:r>
              <a:rPr lang="en-US" dirty="0" err="1"/>
              <a:t>leakache</a:t>
            </a:r>
            <a:r>
              <a:rPr lang="en-US" dirty="0"/>
              <a:t> and friction in claims payments</a:t>
            </a:r>
          </a:p>
        </p:txBody>
      </p:sp>
      <p:sp>
        <p:nvSpPr>
          <p:cNvPr id="4" name="Slide Number Placeholder 3"/>
          <p:cNvSpPr>
            <a:spLocks noGrp="1"/>
          </p:cNvSpPr>
          <p:nvPr>
            <p:ph type="sldNum" sz="quarter" idx="5"/>
          </p:nvPr>
        </p:nvSpPr>
        <p:spPr/>
        <p:txBody>
          <a:bodyPr/>
          <a:lstStyle/>
          <a:p>
            <a:fld id="{F7DF604D-C3B7-41B7-992A-9AD867AC1F65}" type="slidenum">
              <a:rPr lang="en-US" smtClean="0"/>
              <a:pPr/>
              <a:t>16</a:t>
            </a:fld>
            <a:endParaRPr lang="en-US" dirty="0"/>
          </a:p>
        </p:txBody>
      </p:sp>
    </p:spTree>
    <p:extLst>
      <p:ext uri="{BB962C8B-B14F-4D97-AF65-F5344CB8AC3E}">
        <p14:creationId xmlns:p14="http://schemas.microsoft.com/office/powerpoint/2010/main" val="400447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one knows what anything costs, no one can be responsible.</a:t>
            </a:r>
          </a:p>
          <a:p>
            <a:endParaRPr lang="en-US" dirty="0"/>
          </a:p>
          <a:p>
            <a:r>
              <a:rPr lang="en-US" dirty="0"/>
              <a:t>If everyone knows what everything costs, everyone can be responsible.</a:t>
            </a:r>
          </a:p>
        </p:txBody>
      </p:sp>
      <p:sp>
        <p:nvSpPr>
          <p:cNvPr id="4" name="Slide Number Placeholder 3"/>
          <p:cNvSpPr>
            <a:spLocks noGrp="1"/>
          </p:cNvSpPr>
          <p:nvPr>
            <p:ph type="sldNum" sz="quarter" idx="5"/>
          </p:nvPr>
        </p:nvSpPr>
        <p:spPr/>
        <p:txBody>
          <a:bodyPr/>
          <a:lstStyle/>
          <a:p>
            <a:fld id="{F7DF604D-C3B7-41B7-992A-9AD867AC1F65}" type="slidenum">
              <a:rPr lang="en-US" smtClean="0"/>
              <a:pPr/>
              <a:t>17</a:t>
            </a:fld>
            <a:endParaRPr lang="en-US" dirty="0"/>
          </a:p>
        </p:txBody>
      </p:sp>
    </p:spTree>
    <p:extLst>
      <p:ext uri="{BB962C8B-B14F-4D97-AF65-F5344CB8AC3E}">
        <p14:creationId xmlns:p14="http://schemas.microsoft.com/office/powerpoint/2010/main" val="163657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claims lifecycle transparency, b2b payment reconciliation with smart contracts </a:t>
            </a:r>
            <a:r>
              <a:rPr lang="en-US" dirty="0">
                <a:sym typeface="Wingdings" pitchFamily="2" charset="2"/>
              </a:rPr>
              <a:t> what’s the business case for a shared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We’ve done a lot of technology development</a:t>
            </a:r>
          </a:p>
        </p:txBody>
      </p:sp>
      <p:sp>
        <p:nvSpPr>
          <p:cNvPr id="4" name="Slide Number Placeholder 3"/>
          <p:cNvSpPr>
            <a:spLocks noGrp="1"/>
          </p:cNvSpPr>
          <p:nvPr>
            <p:ph type="sldNum" sz="quarter" idx="5"/>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264930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discovered a few things… H3 , infrastructure / digital networking, digital assets new paradigm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Past use case analysis: </a:t>
            </a:r>
            <a:r>
              <a:rPr lang="en-US" dirty="0"/>
              <a:t>30+ use cases evaluated in 2019 with varying degrees of innovation, impact and feasibility. Blockchain is H3 technology. </a:t>
            </a:r>
            <a:r>
              <a:rPr lang="en-US" b="0" dirty="0"/>
              <a:t>How innovative?</a:t>
            </a:r>
            <a:r>
              <a:rPr lang="en-US" b="1" dirty="0"/>
              <a:t> </a:t>
            </a:r>
            <a:r>
              <a:rPr lang="en-US" dirty="0"/>
              <a:t>Very. We’re not shooting for incremental improvement; this is a moonshot. </a:t>
            </a:r>
            <a:endParaRPr lang="en-US" sz="1200" dirty="0"/>
          </a:p>
          <a:p>
            <a:endParaRPr lang="en-US" dirty="0"/>
          </a:p>
          <a:p>
            <a:r>
              <a:rPr lang="en-US" dirty="0"/>
              <a:t>The next paradigm of innovation doesn’t ”think” like the current market. Healthcare consumers whose experience of health and wellness originates outside the brick-and-mortar doctor’s office will seek a consolidation of those services/experience to something more wholistic and </a:t>
            </a:r>
            <a:r>
              <a:rPr lang="en-US" dirty="0" err="1"/>
              <a:t>personalizable</a:t>
            </a:r>
            <a:r>
              <a:rPr lang="en-US" dirty="0"/>
              <a:t> and inevitably virtual / mobile. According to amazon, consumers value cost, convenience and choice – healthcare in the modern world offers none of those benefits. It is ripe for paradigm shifting disruption.</a:t>
            </a:r>
          </a:p>
          <a:p>
            <a:endParaRPr lang="en-US" dirty="0"/>
          </a:p>
          <a:p>
            <a:r>
              <a:rPr lang="en-US" dirty="0"/>
              <a:t>Blockchain technology is network infrastructure. It’s not optimized to be a secondary reporting environment, but rather the basis of truth in an application’s protocol. To be successful in designing a network with partners, we have to create an ecosystem of value.</a:t>
            </a:r>
          </a:p>
          <a:p>
            <a:endParaRPr lang="en-US" dirty="0"/>
          </a:p>
          <a:p>
            <a:r>
              <a:rPr lang="en-US" dirty="0"/>
              <a:t>There’s a cost to running blockchain infrastructure, so there must be a value to it, an inherent one, that is measurable and empirically evident. The more adjudication, processing, authentication, exchange, value, </a:t>
            </a:r>
            <a:r>
              <a:rPr lang="en-US" dirty="0" err="1"/>
              <a:t>etc</a:t>
            </a:r>
            <a:r>
              <a:rPr lang="en-US" dirty="0"/>
              <a:t> that lives on-chain, the more value the blockchain inherently secures. So processing transaction fees is justifiable, where if all the processing happens off-chain and storage accumulates on-chain, it becomes confusing who should pay for that. Aka put the adjudication logic on-chain, do the payments on-chain using tokens, represent policies as smart contracts that automatically pay out… etc. </a:t>
            </a:r>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32063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Customers say it’s not enough “to make claims / payments faster,” they want to see innovation that changes behavior</a:t>
            </a:r>
          </a:p>
        </p:txBody>
      </p:sp>
      <p:sp>
        <p:nvSpPr>
          <p:cNvPr id="4" name="Slide Number Placeholder 3"/>
          <p:cNvSpPr>
            <a:spLocks noGrp="1"/>
          </p:cNvSpPr>
          <p:nvPr>
            <p:ph type="sldNum" sz="quarter" idx="5"/>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150909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for us to understand the impact of blockchain technology and applications like cryptocurrency in healthcare, we have to understand what decentralization means in our industry. Most people don’t know, and the answer shouldn’t be obvious. So we asked ourselves, where have we seen this type of disruption before?</a:t>
            </a:r>
          </a:p>
        </p:txBody>
      </p:sp>
      <p:sp>
        <p:nvSpPr>
          <p:cNvPr id="4" name="Slide Number Placeholder 3"/>
          <p:cNvSpPr>
            <a:spLocks noGrp="1"/>
          </p:cNvSpPr>
          <p:nvPr>
            <p:ph type="sldNum" sz="quarter" idx="5"/>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372491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blockchain technology addresses in finance, and in general, it’s what peer-to-peer networks do. Liquidity is an investing term, but it can apply to information as well. </a:t>
            </a:r>
          </a:p>
          <a:p>
            <a:endParaRPr lang="en-US" dirty="0"/>
          </a:p>
          <a:p>
            <a:r>
              <a:rPr lang="en-US" dirty="0"/>
              <a:t>Taking some creative license with the </a:t>
            </a:r>
            <a:r>
              <a:rPr lang="en-US" dirty="0" err="1"/>
              <a:t>Investopedia.com</a:t>
            </a:r>
            <a:r>
              <a:rPr lang="en-US" dirty="0"/>
              <a:t> definition</a:t>
            </a:r>
          </a:p>
          <a:p>
            <a:endParaRPr lang="en-US" dirty="0"/>
          </a:p>
          <a:p>
            <a:r>
              <a:rPr lang="en-US" dirty="0">
                <a:hlinkClick r:id="rId3"/>
              </a:rPr>
              <a:t>https://www.investopedia.com/terms/l/liquidity.asp</a:t>
            </a:r>
            <a:endParaRPr lang="en-US" dirty="0"/>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137096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for us to understand the impact of blockchain technology and applications like cryptocurrency in healthcare, we have to understand what decentralization means in our industry. Most people don’t know, and the answer shouldn’t be obvious. So we asked ourselves, where have we seen this type of disruption before?</a:t>
            </a:r>
          </a:p>
        </p:txBody>
      </p:sp>
      <p:sp>
        <p:nvSpPr>
          <p:cNvPr id="4" name="Slide Number Placeholder 3"/>
          <p:cNvSpPr>
            <a:spLocks noGrp="1"/>
          </p:cNvSpPr>
          <p:nvPr>
            <p:ph type="sldNum" sz="quarter" idx="5"/>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320437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for us to understand the impact of blockchain technology and applications like cryptocurrency in healthcare, we have to understand what decentralization means in our industry. Most people don’t know, and the answer shouldn’t be obvious. So we asked ourselves, where have we seen this type of disruption before?</a:t>
            </a:r>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103213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Music industry - We’re doing a podcast series on this topic, so spoiler alert…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dirty="0">
                <a:latin typeface="Century Gothic" panose="020B0502020202020204" pitchFamily="34" charset="0"/>
              </a:rPr>
              <a:t>Digital Asset Disruption:</a:t>
            </a:r>
          </a:p>
          <a:p>
            <a:r>
              <a:rPr lang="en-US" sz="1200" dirty="0">
                <a:latin typeface="Century Gothic" panose="020B0502020202020204" pitchFamily="34" charset="0"/>
              </a:rPr>
              <a:t>MP3 and torrent files downloaded from peer-to-peer networks, burned to CDs or uploaded to MP3 players</a:t>
            </a:r>
          </a:p>
          <a:p>
            <a:endParaRPr lang="en-US" sz="1200" b="1" dirty="0">
              <a:solidFill>
                <a:schemeClr val="tx2"/>
              </a:solidFill>
              <a:latin typeface="Century Gothic" panose="020B0502020202020204" pitchFamily="34" charset="0"/>
            </a:endParaRPr>
          </a:p>
          <a:p>
            <a:r>
              <a:rPr lang="en-US" sz="1200" b="1" dirty="0">
                <a:solidFill>
                  <a:schemeClr val="tx2"/>
                </a:solidFill>
                <a:latin typeface="Century Gothic" panose="020B0502020202020204" pitchFamily="34" charset="0"/>
              </a:rPr>
              <a:t>First wave: </a:t>
            </a:r>
            <a:r>
              <a:rPr lang="en-US" sz="1200" b="1" dirty="0">
                <a:latin typeface="Century Gothic" panose="020B0502020202020204" pitchFamily="34" charset="0"/>
              </a:rPr>
              <a:t>iTunes – </a:t>
            </a:r>
            <a:r>
              <a:rPr lang="en-US" sz="1200" dirty="0">
                <a:latin typeface="Century Gothic" panose="020B0502020202020204" pitchFamily="34" charset="0"/>
              </a:rPr>
              <a:t>Purchase licensed MP3s for “1,000 songs in your pocket.” </a:t>
            </a:r>
          </a:p>
          <a:p>
            <a:endParaRPr lang="en-US" sz="1200" b="1" dirty="0">
              <a:latin typeface="Century Gothic" panose="020B0502020202020204" pitchFamily="34" charset="0"/>
            </a:endParaRPr>
          </a:p>
          <a:p>
            <a:r>
              <a:rPr lang="en-US" sz="1200" b="1" dirty="0">
                <a:solidFill>
                  <a:schemeClr val="accent3">
                    <a:lumMod val="75000"/>
                  </a:schemeClr>
                </a:solidFill>
                <a:latin typeface="Century Gothic" panose="020B0502020202020204" pitchFamily="34" charset="0"/>
              </a:rPr>
              <a:t>Big Winner: </a:t>
            </a:r>
            <a:r>
              <a:rPr lang="en-US" sz="1200" dirty="0">
                <a:latin typeface="Century Gothic" panose="020B0502020202020204" pitchFamily="34" charset="0"/>
              </a:rPr>
              <a:t>Streaming Services, Publishing Platforms, Artists, and Advertisers</a:t>
            </a:r>
          </a:p>
          <a:p>
            <a:endParaRPr lang="en-US" sz="1200" dirty="0">
              <a:latin typeface="Century Gothic" panose="020B0502020202020204" pitchFamily="34" charset="0"/>
            </a:endParaRPr>
          </a:p>
          <a:p>
            <a:r>
              <a:rPr lang="en-US" sz="1200" b="1" dirty="0">
                <a:latin typeface="Century Gothic" panose="020B0502020202020204" pitchFamily="34" charset="0"/>
              </a:rPr>
              <a:t>Why: </a:t>
            </a:r>
            <a:r>
              <a:rPr lang="en-US" sz="1200" dirty="0">
                <a:latin typeface="Century Gothic" panose="020B0502020202020204" pitchFamily="34" charset="0"/>
              </a:rPr>
              <a:t>Markets find a way to simplify the Job To Be Done, in this case “listening to music” and “creating music.”</a:t>
            </a:r>
          </a:p>
          <a:p>
            <a:endParaRPr lang="en-US" sz="1200" dirty="0">
              <a:latin typeface="Century Gothic" panose="020B0502020202020204" pitchFamily="34" charset="0"/>
            </a:endParaRPr>
          </a:p>
          <a:p>
            <a:r>
              <a:rPr lang="en-US" sz="1200" dirty="0">
                <a:latin typeface="Century Gothic" panose="020B0502020202020204" pitchFamily="34" charset="0"/>
              </a:rPr>
              <a:t>Consumers didn’t really want portability. They wanted personalized listening, which requires having access to the most available options. And they would not pay the music industry prices. Subscription services came first. And then streaming. </a:t>
            </a:r>
          </a:p>
          <a:p>
            <a:endParaRPr lang="en-US" sz="1200" dirty="0">
              <a:latin typeface="Century Gothic" panose="020B0502020202020204" pitchFamily="34" charset="0"/>
            </a:endParaRPr>
          </a:p>
          <a:p>
            <a:r>
              <a:rPr lang="en-US" sz="1200" dirty="0">
                <a:latin typeface="Century Gothic" panose="020B0502020202020204" pitchFamily="34" charset="0"/>
              </a:rPr>
              <a:t>Artists went online, using social media and content platforms like YouTube to gain a following. Today, entertainment content has never been so diverse, and the opportunity for artists has never been greater.</a:t>
            </a:r>
            <a:endParaRPr lang="en-US" sz="1200" b="1" dirty="0">
              <a:latin typeface="Century Gothic" panose="020B0502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much of the focus is on the consumer disruption of music, consider the artist, the creator, the source of value. In the new paradigm, their options to grow their business, market themselves and adapt their craft have never been greater. We believe this is the opportunity decentralization presents in healthcare, and we’re calling it “provider liquidity.”</a:t>
            </a:r>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408428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LIQUIDITY AND THE BUSINESS OF PEER-TO-PEER</a:t>
            </a:r>
          </a:p>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2.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2.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6.xml"/><Relationship Id="rId4" Type="http://schemas.openxmlformats.org/officeDocument/2006/relationships/image" Target="../media/image20.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6.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8.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image" Target="../media/image21.emf"/><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emf"/><Relationship Id="rId2" Type="http://schemas.openxmlformats.org/officeDocument/2006/relationships/notesSlide" Target="../notesSlides/notesSlide1.xml"/><Relationship Id="rId16" Type="http://schemas.openxmlformats.org/officeDocument/2006/relationships/image" Target="../media/image34.emf"/><Relationship Id="rId20"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29.emf"/><Relationship Id="rId24" Type="http://schemas.openxmlformats.org/officeDocument/2006/relationships/image" Target="../media/image42.emf"/><Relationship Id="rId5" Type="http://schemas.openxmlformats.org/officeDocument/2006/relationships/image" Target="../media/image23.emf"/><Relationship Id="rId15" Type="http://schemas.openxmlformats.org/officeDocument/2006/relationships/image" Target="../media/image33.emf"/><Relationship Id="rId23" Type="http://schemas.openxmlformats.org/officeDocument/2006/relationships/image" Target="../media/image41.emf"/><Relationship Id="rId10" Type="http://schemas.openxmlformats.org/officeDocument/2006/relationships/image" Target="../media/image28.emf"/><Relationship Id="rId19" Type="http://schemas.openxmlformats.org/officeDocument/2006/relationships/image" Target="../media/image37.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 Id="rId22"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2.xml"/><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389412"/>
            <a:ext cx="9582054"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lvl="0">
              <a:defRPr/>
            </a:pPr>
            <a:r>
              <a:rPr lang="en-US" sz="6000" dirty="0">
                <a:solidFill>
                  <a:srgbClr val="FFFFFF"/>
                </a:solidFill>
                <a:latin typeface="Prometo Medium" panose="020B0704030203060203" pitchFamily="34" charset="0"/>
              </a:rPr>
              <a:t>Liquidity and the Business of Peer-to-Peer</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5" name="TextBox 14"/>
          <p:cNvSpPr txBox="1"/>
          <p:nvPr/>
        </p:nvSpPr>
        <p:spPr>
          <a:xfrm>
            <a:off x="810883" y="5179581"/>
            <a:ext cx="3811712" cy="323165"/>
          </a:xfrm>
          <a:prstGeom prst="rect">
            <a:avLst/>
          </a:prstGeom>
          <a:noFill/>
        </p:spPr>
        <p:txBody>
          <a:bodyPr wrap="square" rtlCol="0">
            <a:spAutoFit/>
          </a:bodyPr>
          <a:lstStyle/>
          <a:p>
            <a:r>
              <a:rPr lang="en-US" sz="1500" dirty="0">
                <a:solidFill>
                  <a:schemeClr val="bg1"/>
                </a:solidFill>
              </a:rPr>
              <a:t>September 2020</a:t>
            </a:r>
          </a:p>
        </p:txBody>
      </p:sp>
      <p:pic>
        <p:nvPicPr>
          <p:cNvPr id="6" name="Picture 5" descr="A picture containing drawing, food&#10;&#10;Description automatically generated">
            <a:extLst>
              <a:ext uri="{FF2B5EF4-FFF2-40B4-BE49-F238E27FC236}">
                <a16:creationId xmlns:a16="http://schemas.microsoft.com/office/drawing/2014/main" id="{E8C1296C-4568-4D60-B075-800743966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1492" y="4579870"/>
            <a:ext cx="2569626" cy="1985620"/>
          </a:xfrm>
          <a:prstGeom prst="rect">
            <a:avLst/>
          </a:prstGeom>
        </p:spPr>
      </p:pic>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B6E3C-D4BE-A34B-AC85-5686DB6CDE6B}"/>
              </a:ext>
            </a:extLst>
          </p:cNvPr>
          <p:cNvSpPr>
            <a:spLocks noGrp="1"/>
          </p:cNvSpPr>
          <p:nvPr>
            <p:ph type="sldNum" sz="quarter" idx="4"/>
          </p:nvPr>
        </p:nvSpPr>
        <p:spPr/>
        <p:txBody>
          <a:bodyPr/>
          <a:lstStyle/>
          <a:p>
            <a:fld id="{D8D877B3-D348-4611-9BDB-C5374591D951}" type="slidenum">
              <a:rPr lang="en-US" smtClean="0"/>
              <a:pPr/>
              <a:t>10</a:t>
            </a:fld>
            <a:endParaRPr lang="en-US" dirty="0"/>
          </a:p>
        </p:txBody>
      </p:sp>
      <p:sp>
        <p:nvSpPr>
          <p:cNvPr id="3" name="Title 2">
            <a:extLst>
              <a:ext uri="{FF2B5EF4-FFF2-40B4-BE49-F238E27FC236}">
                <a16:creationId xmlns:a16="http://schemas.microsoft.com/office/drawing/2014/main" id="{CDAD8D49-D654-2A45-9316-420ED304C153}"/>
              </a:ext>
            </a:extLst>
          </p:cNvPr>
          <p:cNvSpPr>
            <a:spLocks noGrp="1"/>
          </p:cNvSpPr>
          <p:nvPr>
            <p:ph type="title"/>
          </p:nvPr>
        </p:nvSpPr>
        <p:spPr/>
        <p:txBody>
          <a:bodyPr/>
          <a:lstStyle/>
          <a:p>
            <a:r>
              <a:rPr lang="en-US" dirty="0"/>
              <a:t>Liquidity in Healthcare</a:t>
            </a:r>
          </a:p>
        </p:txBody>
      </p:sp>
      <p:sp>
        <p:nvSpPr>
          <p:cNvPr id="31" name="Content Placeholder 2">
            <a:extLst>
              <a:ext uri="{FF2B5EF4-FFF2-40B4-BE49-F238E27FC236}">
                <a16:creationId xmlns:a16="http://schemas.microsoft.com/office/drawing/2014/main" id="{E32D8E7B-B34C-5246-9992-4A6C1F0288DC}"/>
              </a:ext>
            </a:extLst>
          </p:cNvPr>
          <p:cNvSpPr txBox="1">
            <a:spLocks/>
          </p:cNvSpPr>
          <p:nvPr/>
        </p:nvSpPr>
        <p:spPr>
          <a:xfrm>
            <a:off x="426720" y="2099818"/>
            <a:ext cx="11338559" cy="4290360"/>
          </a:xfrm>
          <a:prstGeom prst="rect">
            <a:avLst/>
          </a:prstGeom>
        </p:spPr>
        <p:txBody>
          <a:bodyPr vert="horz" lIns="0" tIns="0" rIns="0" bIns="0" rtlCol="0">
            <a:no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34" rtl="0" eaLnBrk="1" fontAlgn="auto" latinLnBrk="0" hangingPunct="1">
              <a:lnSpc>
                <a:spcPct val="90000"/>
              </a:lnSpc>
              <a:spcBef>
                <a:spcPts val="999"/>
              </a:spcBef>
              <a:spcAft>
                <a:spcPts val="0"/>
              </a:spcAft>
              <a:buClrTx/>
              <a:buSzTx/>
              <a:buFont typeface="Arial"/>
              <a:buNone/>
              <a:tabLst/>
              <a:defRPr/>
            </a:pPr>
            <a:r>
              <a:rPr kumimoji="0" lang="en-US" sz="3600" b="0" i="0" u="none" strike="noStrike" kern="1200" cap="none" spc="0" normalizeH="0" baseline="0" noProof="0" dirty="0">
                <a:ln>
                  <a:noFill/>
                </a:ln>
                <a:solidFill>
                  <a:srgbClr val="E940CD"/>
                </a:solidFill>
                <a:effectLst/>
                <a:uLnTx/>
                <a:uFillTx/>
                <a:latin typeface="Century Gothic" charset="0"/>
              </a:rPr>
              <a:t>Does it get easier or more difficult </a:t>
            </a:r>
            <a:br>
              <a:rPr kumimoji="0" lang="en-US" sz="3600" b="0" i="0" u="none" strike="noStrike" kern="1200" cap="none" spc="0" normalizeH="0" baseline="0" noProof="0" dirty="0">
                <a:ln>
                  <a:noFill/>
                </a:ln>
                <a:solidFill>
                  <a:srgbClr val="E940CD"/>
                </a:solidFill>
                <a:effectLst/>
                <a:uLnTx/>
                <a:uFillTx/>
                <a:latin typeface="Century Gothic" charset="0"/>
              </a:rPr>
            </a:br>
            <a:r>
              <a:rPr kumimoji="0" lang="en-US" sz="3600" b="0" i="0" u="none" strike="noStrike" kern="1200" cap="none" spc="0" normalizeH="0" baseline="0" noProof="0" dirty="0">
                <a:ln>
                  <a:noFill/>
                </a:ln>
                <a:solidFill>
                  <a:srgbClr val="E940CD"/>
                </a:solidFill>
                <a:effectLst/>
                <a:uLnTx/>
                <a:uFillTx/>
                <a:latin typeface="Century Gothic" charset="0"/>
              </a:rPr>
              <a:t>if patients are involved?</a:t>
            </a:r>
          </a:p>
        </p:txBody>
      </p:sp>
      <p:sp>
        <p:nvSpPr>
          <p:cNvPr id="32" name="TextBox 31">
            <a:extLst>
              <a:ext uri="{FF2B5EF4-FFF2-40B4-BE49-F238E27FC236}">
                <a16:creationId xmlns:a16="http://schemas.microsoft.com/office/drawing/2014/main" id="{37794904-E639-2B48-8513-C3325E0D82EC}"/>
              </a:ext>
            </a:extLst>
          </p:cNvPr>
          <p:cNvSpPr txBox="1"/>
          <p:nvPr/>
        </p:nvSpPr>
        <p:spPr>
          <a:xfrm>
            <a:off x="3594267" y="5241899"/>
            <a:ext cx="2242089"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Patient and Provider Identity Information</a:t>
            </a:r>
          </a:p>
        </p:txBody>
      </p:sp>
      <p:sp>
        <p:nvSpPr>
          <p:cNvPr id="33" name="TextBox 32">
            <a:extLst>
              <a:ext uri="{FF2B5EF4-FFF2-40B4-BE49-F238E27FC236}">
                <a16:creationId xmlns:a16="http://schemas.microsoft.com/office/drawing/2014/main" id="{0F4E2156-0AC4-AE4A-8A27-D64634F791C5}"/>
              </a:ext>
            </a:extLst>
          </p:cNvPr>
          <p:cNvSpPr txBox="1"/>
          <p:nvPr/>
        </p:nvSpPr>
        <p:spPr>
          <a:xfrm>
            <a:off x="6552160" y="5241899"/>
            <a:ext cx="2242089"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Insurance and Financial Services</a:t>
            </a:r>
          </a:p>
        </p:txBody>
      </p:sp>
      <p:sp>
        <p:nvSpPr>
          <p:cNvPr id="34" name="TextBox 33">
            <a:extLst>
              <a:ext uri="{FF2B5EF4-FFF2-40B4-BE49-F238E27FC236}">
                <a16:creationId xmlns:a16="http://schemas.microsoft.com/office/drawing/2014/main" id="{B76284D8-6355-474A-9A0A-0DAB93DE7E29}"/>
              </a:ext>
            </a:extLst>
          </p:cNvPr>
          <p:cNvSpPr txBox="1"/>
          <p:nvPr/>
        </p:nvSpPr>
        <p:spPr>
          <a:xfrm>
            <a:off x="9535105" y="5241899"/>
            <a:ext cx="1675017"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Audits and Insights</a:t>
            </a:r>
          </a:p>
        </p:txBody>
      </p:sp>
      <p:pic>
        <p:nvPicPr>
          <p:cNvPr id="35" name="Picture 34">
            <a:extLst>
              <a:ext uri="{FF2B5EF4-FFF2-40B4-BE49-F238E27FC236}">
                <a16:creationId xmlns:a16="http://schemas.microsoft.com/office/drawing/2014/main" id="{D6E46DA7-304D-4B40-BA00-B7C84F555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785" y="3703193"/>
            <a:ext cx="924033" cy="1332384"/>
          </a:xfrm>
          <a:prstGeom prst="rect">
            <a:avLst/>
          </a:prstGeom>
        </p:spPr>
      </p:pic>
      <p:pic>
        <p:nvPicPr>
          <p:cNvPr id="36" name="Picture 35">
            <a:extLst>
              <a:ext uri="{FF2B5EF4-FFF2-40B4-BE49-F238E27FC236}">
                <a16:creationId xmlns:a16="http://schemas.microsoft.com/office/drawing/2014/main" id="{3843B957-897E-094F-A0B3-558707634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481" y="3890022"/>
            <a:ext cx="1579662" cy="958726"/>
          </a:xfrm>
          <a:prstGeom prst="rect">
            <a:avLst/>
          </a:prstGeom>
        </p:spPr>
      </p:pic>
      <p:pic>
        <p:nvPicPr>
          <p:cNvPr id="37" name="Picture 36">
            <a:extLst>
              <a:ext uri="{FF2B5EF4-FFF2-40B4-BE49-F238E27FC236}">
                <a16:creationId xmlns:a16="http://schemas.microsoft.com/office/drawing/2014/main" id="{862D15DB-9CF7-6B44-A6BF-D0C7A85C5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806" y="3842626"/>
            <a:ext cx="1394798" cy="1053518"/>
          </a:xfrm>
          <a:prstGeom prst="rect">
            <a:avLst/>
          </a:prstGeom>
        </p:spPr>
      </p:pic>
      <p:pic>
        <p:nvPicPr>
          <p:cNvPr id="38" name="Picture 37">
            <a:extLst>
              <a:ext uri="{FF2B5EF4-FFF2-40B4-BE49-F238E27FC236}">
                <a16:creationId xmlns:a16="http://schemas.microsoft.com/office/drawing/2014/main" id="{E787A694-05DB-1348-B8A1-80320CB7D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267" y="3703193"/>
            <a:ext cx="1134327" cy="1332384"/>
          </a:xfrm>
          <a:prstGeom prst="rect">
            <a:avLst/>
          </a:prstGeom>
        </p:spPr>
      </p:pic>
      <p:sp>
        <p:nvSpPr>
          <p:cNvPr id="39" name="TextBox 38">
            <a:extLst>
              <a:ext uri="{FF2B5EF4-FFF2-40B4-BE49-F238E27FC236}">
                <a16:creationId xmlns:a16="http://schemas.microsoft.com/office/drawing/2014/main" id="{14F6859F-EB0D-764E-AB5F-A66A05E2B6C6}"/>
              </a:ext>
            </a:extLst>
          </p:cNvPr>
          <p:cNvSpPr txBox="1"/>
          <p:nvPr/>
        </p:nvSpPr>
        <p:spPr>
          <a:xfrm>
            <a:off x="993504" y="5244287"/>
            <a:ext cx="2013234" cy="92333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Healthcare Goods and Services</a:t>
            </a:r>
          </a:p>
        </p:txBody>
      </p:sp>
    </p:spTree>
    <p:extLst>
      <p:ext uri="{BB962C8B-B14F-4D97-AF65-F5344CB8AC3E}">
        <p14:creationId xmlns:p14="http://schemas.microsoft.com/office/powerpoint/2010/main" val="191263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AD8D49-D654-2A45-9316-420ED304C153}"/>
              </a:ext>
            </a:extLst>
          </p:cNvPr>
          <p:cNvSpPr>
            <a:spLocks noGrp="1"/>
          </p:cNvSpPr>
          <p:nvPr>
            <p:ph type="title"/>
          </p:nvPr>
        </p:nvSpPr>
        <p:spPr/>
        <p:txBody>
          <a:bodyPr/>
          <a:lstStyle/>
          <a:p>
            <a:r>
              <a:rPr lang="en-US" dirty="0"/>
              <a:t>Liquidity in Healthcare</a:t>
            </a:r>
          </a:p>
        </p:txBody>
      </p:sp>
      <p:sp>
        <p:nvSpPr>
          <p:cNvPr id="23" name="Slide Number Placeholder 3">
            <a:extLst>
              <a:ext uri="{FF2B5EF4-FFF2-40B4-BE49-F238E27FC236}">
                <a16:creationId xmlns:a16="http://schemas.microsoft.com/office/drawing/2014/main" id="{07D92483-98DF-5D4F-A3B4-FB999713E17F}"/>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FC55B8C4-E4BF-7740-93CB-13022F173326}"/>
              </a:ext>
            </a:extLst>
          </p:cNvPr>
          <p:cNvSpPr txBox="1">
            <a:spLocks/>
          </p:cNvSpPr>
          <p:nvPr/>
        </p:nvSpPr>
        <p:spPr>
          <a:xfrm>
            <a:off x="426720" y="2099818"/>
            <a:ext cx="11338559" cy="4290360"/>
          </a:xfrm>
          <a:prstGeom prst="rect">
            <a:avLst/>
          </a:prstGeom>
        </p:spPr>
        <p:txBody>
          <a:bodyPr vert="horz" lIns="0" tIns="0" rIns="0" bIns="0" rtlCol="0">
            <a:no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34" rtl="0" eaLnBrk="1" fontAlgn="auto" latinLnBrk="0" hangingPunct="1">
              <a:lnSpc>
                <a:spcPct val="90000"/>
              </a:lnSpc>
              <a:spcBef>
                <a:spcPts val="999"/>
              </a:spcBef>
              <a:spcAft>
                <a:spcPts val="0"/>
              </a:spcAft>
              <a:buClrTx/>
              <a:buSzTx/>
              <a:buFont typeface="Arial"/>
              <a:buNone/>
              <a:tabLst/>
              <a:defRPr/>
            </a:pPr>
            <a:r>
              <a:rPr kumimoji="0" lang="en-US" sz="3600" b="0" i="0" u="none" strike="noStrike" kern="1200" cap="none" spc="0" normalizeH="0" baseline="0" noProof="0" dirty="0">
                <a:ln>
                  <a:noFill/>
                </a:ln>
                <a:solidFill>
                  <a:srgbClr val="8300CD"/>
                </a:solidFill>
                <a:effectLst/>
                <a:uLnTx/>
                <a:uFillTx/>
                <a:latin typeface="Century Gothic" charset="0"/>
              </a:rPr>
              <a:t>Does it get easier or more difficult – for your business – if insurance is involved?</a:t>
            </a:r>
          </a:p>
        </p:txBody>
      </p:sp>
      <p:sp>
        <p:nvSpPr>
          <p:cNvPr id="25" name="TextBox 24">
            <a:extLst>
              <a:ext uri="{FF2B5EF4-FFF2-40B4-BE49-F238E27FC236}">
                <a16:creationId xmlns:a16="http://schemas.microsoft.com/office/drawing/2014/main" id="{0F2311B4-060F-3445-8AB0-ACB3F574D4B9}"/>
              </a:ext>
            </a:extLst>
          </p:cNvPr>
          <p:cNvSpPr txBox="1"/>
          <p:nvPr/>
        </p:nvSpPr>
        <p:spPr>
          <a:xfrm>
            <a:off x="3594267" y="5241899"/>
            <a:ext cx="2242089"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Patient and Provider Identity Information</a:t>
            </a:r>
          </a:p>
        </p:txBody>
      </p:sp>
      <p:sp>
        <p:nvSpPr>
          <p:cNvPr id="26" name="TextBox 25">
            <a:extLst>
              <a:ext uri="{FF2B5EF4-FFF2-40B4-BE49-F238E27FC236}">
                <a16:creationId xmlns:a16="http://schemas.microsoft.com/office/drawing/2014/main" id="{2A1E4544-6D37-DD42-ACAB-8414C8448BD1}"/>
              </a:ext>
            </a:extLst>
          </p:cNvPr>
          <p:cNvSpPr txBox="1"/>
          <p:nvPr/>
        </p:nvSpPr>
        <p:spPr>
          <a:xfrm>
            <a:off x="6552160" y="5241899"/>
            <a:ext cx="2242089"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Insurance and Financial Services</a:t>
            </a:r>
          </a:p>
        </p:txBody>
      </p:sp>
      <p:sp>
        <p:nvSpPr>
          <p:cNvPr id="27" name="TextBox 26">
            <a:extLst>
              <a:ext uri="{FF2B5EF4-FFF2-40B4-BE49-F238E27FC236}">
                <a16:creationId xmlns:a16="http://schemas.microsoft.com/office/drawing/2014/main" id="{61FC84F6-B60D-884F-B6F9-B23ED2915970}"/>
              </a:ext>
            </a:extLst>
          </p:cNvPr>
          <p:cNvSpPr txBox="1"/>
          <p:nvPr/>
        </p:nvSpPr>
        <p:spPr>
          <a:xfrm>
            <a:off x="9535105" y="5241899"/>
            <a:ext cx="1675017"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Audits and Insights</a:t>
            </a:r>
          </a:p>
        </p:txBody>
      </p:sp>
      <p:pic>
        <p:nvPicPr>
          <p:cNvPr id="28" name="Picture 27">
            <a:extLst>
              <a:ext uri="{FF2B5EF4-FFF2-40B4-BE49-F238E27FC236}">
                <a16:creationId xmlns:a16="http://schemas.microsoft.com/office/drawing/2014/main" id="{5E34250B-92D9-5B4F-87D6-C1F6D29FD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785" y="3703193"/>
            <a:ext cx="924033" cy="1332384"/>
          </a:xfrm>
          <a:prstGeom prst="rect">
            <a:avLst/>
          </a:prstGeom>
        </p:spPr>
      </p:pic>
      <p:pic>
        <p:nvPicPr>
          <p:cNvPr id="29" name="Picture 28">
            <a:extLst>
              <a:ext uri="{FF2B5EF4-FFF2-40B4-BE49-F238E27FC236}">
                <a16:creationId xmlns:a16="http://schemas.microsoft.com/office/drawing/2014/main" id="{D27500D0-E8C1-654F-995D-71ADAF85F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481" y="3890022"/>
            <a:ext cx="1579662" cy="958726"/>
          </a:xfrm>
          <a:prstGeom prst="rect">
            <a:avLst/>
          </a:prstGeom>
        </p:spPr>
      </p:pic>
      <p:pic>
        <p:nvPicPr>
          <p:cNvPr id="30" name="Picture 29">
            <a:extLst>
              <a:ext uri="{FF2B5EF4-FFF2-40B4-BE49-F238E27FC236}">
                <a16:creationId xmlns:a16="http://schemas.microsoft.com/office/drawing/2014/main" id="{AC0500E9-35DF-BF43-B57A-B02A463A7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806" y="3842626"/>
            <a:ext cx="1394798" cy="1053518"/>
          </a:xfrm>
          <a:prstGeom prst="rect">
            <a:avLst/>
          </a:prstGeom>
        </p:spPr>
      </p:pic>
      <p:pic>
        <p:nvPicPr>
          <p:cNvPr id="40" name="Picture 39">
            <a:extLst>
              <a:ext uri="{FF2B5EF4-FFF2-40B4-BE49-F238E27FC236}">
                <a16:creationId xmlns:a16="http://schemas.microsoft.com/office/drawing/2014/main" id="{83090206-84CE-8B48-838A-9C172C6579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267" y="3703193"/>
            <a:ext cx="1134327" cy="1332384"/>
          </a:xfrm>
          <a:prstGeom prst="rect">
            <a:avLst/>
          </a:prstGeom>
        </p:spPr>
      </p:pic>
      <p:sp>
        <p:nvSpPr>
          <p:cNvPr id="41" name="TextBox 40">
            <a:extLst>
              <a:ext uri="{FF2B5EF4-FFF2-40B4-BE49-F238E27FC236}">
                <a16:creationId xmlns:a16="http://schemas.microsoft.com/office/drawing/2014/main" id="{6DB6686B-CF5A-5B40-8422-38B9A07E4A99}"/>
              </a:ext>
            </a:extLst>
          </p:cNvPr>
          <p:cNvSpPr txBox="1"/>
          <p:nvPr/>
        </p:nvSpPr>
        <p:spPr>
          <a:xfrm>
            <a:off x="993504" y="5244287"/>
            <a:ext cx="2013234" cy="92333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Healthcare Goods and Services</a:t>
            </a:r>
          </a:p>
        </p:txBody>
      </p:sp>
    </p:spTree>
    <p:extLst>
      <p:ext uri="{BB962C8B-B14F-4D97-AF65-F5344CB8AC3E}">
        <p14:creationId xmlns:p14="http://schemas.microsoft.com/office/powerpoint/2010/main" val="297360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standing in front of a window&#10;&#10;Description automatically generated">
            <a:extLst>
              <a:ext uri="{FF2B5EF4-FFF2-40B4-BE49-F238E27FC236}">
                <a16:creationId xmlns:a16="http://schemas.microsoft.com/office/drawing/2014/main" id="{7F0801C1-1B21-4F46-BA67-CF19930E8B0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36" r="16636"/>
          <a:stretch>
            <a:fillRect/>
          </a:stretch>
        </p:blipFill>
        <p:spPr/>
      </p:pic>
      <p:sp>
        <p:nvSpPr>
          <p:cNvPr id="5" name="Text Placeholder 4">
            <a:extLst>
              <a:ext uri="{FF2B5EF4-FFF2-40B4-BE49-F238E27FC236}">
                <a16:creationId xmlns:a16="http://schemas.microsoft.com/office/drawing/2014/main" id="{F773D9CD-B170-A04F-B908-B4CD24395997}"/>
              </a:ext>
            </a:extLst>
          </p:cNvPr>
          <p:cNvSpPr>
            <a:spLocks noGrp="1"/>
          </p:cNvSpPr>
          <p:nvPr>
            <p:ph type="body" sz="quarter" idx="13"/>
          </p:nvPr>
        </p:nvSpPr>
        <p:spPr>
          <a:xfrm>
            <a:off x="2117635" y="2586792"/>
            <a:ext cx="3662641" cy="914400"/>
          </a:xfrm>
        </p:spPr>
        <p:txBody>
          <a:bodyPr>
            <a:noAutofit/>
          </a:bodyPr>
          <a:lstStyle/>
          <a:p>
            <a:r>
              <a:rPr lang="en-US" sz="2800" dirty="0"/>
              <a:t>Liquidity depends on </a:t>
            </a:r>
            <a:br>
              <a:rPr lang="en-US" sz="2800" dirty="0"/>
            </a:br>
            <a:r>
              <a:rPr lang="en-US" sz="2800" dirty="0"/>
              <a:t>frictionless exchange. </a:t>
            </a:r>
            <a:br>
              <a:rPr lang="en-US" sz="2800" dirty="0"/>
            </a:br>
            <a:r>
              <a:rPr lang="en-US" sz="2800" dirty="0"/>
              <a:t>Enter peer-to-peer networks.</a:t>
            </a:r>
          </a:p>
        </p:txBody>
      </p:sp>
      <p:pic>
        <p:nvPicPr>
          <p:cNvPr id="13" name="Picture Placeholder 12" descr="A person standing in front of a window&#10;&#10;Description automatically generated">
            <a:extLst>
              <a:ext uri="{FF2B5EF4-FFF2-40B4-BE49-F238E27FC236}">
                <a16:creationId xmlns:a16="http://schemas.microsoft.com/office/drawing/2014/main" id="{B9494132-34C7-C048-A3DA-E36AE2EEFB08}"/>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6622" r="16622"/>
          <a:stretch>
            <a:fillRect/>
          </a:stretch>
        </p:blipFill>
        <p:spPr/>
      </p:pic>
      <p:pic>
        <p:nvPicPr>
          <p:cNvPr id="9" name="Picture Placeholder 8" descr="A person standing in front of a window&#10;&#10;Description automatically generated">
            <a:extLst>
              <a:ext uri="{FF2B5EF4-FFF2-40B4-BE49-F238E27FC236}">
                <a16:creationId xmlns:a16="http://schemas.microsoft.com/office/drawing/2014/main" id="{F0545DE2-11FA-C848-A255-08E58E17946D}"/>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5913" r="15913"/>
          <a:stretch>
            <a:fillRect/>
          </a:stretch>
        </p:blipFill>
        <p:spPr/>
      </p:pic>
      <p:sp>
        <p:nvSpPr>
          <p:cNvPr id="2" name="Slide Number Placeholder 1">
            <a:extLst>
              <a:ext uri="{FF2B5EF4-FFF2-40B4-BE49-F238E27FC236}">
                <a16:creationId xmlns:a16="http://schemas.microsoft.com/office/drawing/2014/main" id="{D88B26C3-41A1-E94B-82A8-20C4EC9D3A51}"/>
              </a:ext>
            </a:extLst>
          </p:cNvPr>
          <p:cNvSpPr>
            <a:spLocks noGrp="1"/>
          </p:cNvSpPr>
          <p:nvPr>
            <p:ph type="sldNum" sz="quarter" idx="4"/>
          </p:nvPr>
        </p:nvSpPr>
        <p:spPr/>
        <p:txBody>
          <a:bodyPr/>
          <a:lstStyle/>
          <a:p>
            <a:fld id="{D8D877B3-D348-4611-9BDB-C5374591D951}" type="slidenum">
              <a:rPr lang="en-US" smtClean="0"/>
              <a:pPr/>
              <a:t>12</a:t>
            </a:fld>
            <a:endParaRPr lang="en-US" dirty="0"/>
          </a:p>
        </p:txBody>
      </p:sp>
    </p:spTree>
    <p:extLst>
      <p:ext uri="{BB962C8B-B14F-4D97-AF65-F5344CB8AC3E}">
        <p14:creationId xmlns:p14="http://schemas.microsoft.com/office/powerpoint/2010/main" val="182908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B26C3-41A1-E94B-82A8-20C4EC9D3A51}"/>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3" name="Title 2">
            <a:extLst>
              <a:ext uri="{FF2B5EF4-FFF2-40B4-BE49-F238E27FC236}">
                <a16:creationId xmlns:a16="http://schemas.microsoft.com/office/drawing/2014/main" id="{6C06D0F3-D9C6-E348-A5C7-BB0149E3643C}"/>
              </a:ext>
            </a:extLst>
          </p:cNvPr>
          <p:cNvSpPr>
            <a:spLocks noGrp="1"/>
          </p:cNvSpPr>
          <p:nvPr>
            <p:ph type="title"/>
          </p:nvPr>
        </p:nvSpPr>
        <p:spPr>
          <a:xfrm>
            <a:off x="5365866" y="2454151"/>
            <a:ext cx="6251518" cy="1783443"/>
          </a:xfrm>
        </p:spPr>
        <p:txBody>
          <a:bodyPr/>
          <a:lstStyle/>
          <a:p>
            <a:r>
              <a:rPr lang="en-US" sz="5400" dirty="0">
                <a:solidFill>
                  <a:schemeClr val="accent2"/>
                </a:solidFill>
              </a:rPr>
              <a:t>Where have we seen this type of decentralization before?</a:t>
            </a:r>
          </a:p>
        </p:txBody>
      </p:sp>
    </p:spTree>
    <p:extLst>
      <p:ext uri="{BB962C8B-B14F-4D97-AF65-F5344CB8AC3E}">
        <p14:creationId xmlns:p14="http://schemas.microsoft.com/office/powerpoint/2010/main" val="67273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30A4-F40C-7248-9B34-BF3912B22667}"/>
              </a:ext>
            </a:extLst>
          </p:cNvPr>
          <p:cNvSpPr>
            <a:spLocks noGrp="1"/>
          </p:cNvSpPr>
          <p:nvPr>
            <p:ph type="title"/>
          </p:nvPr>
        </p:nvSpPr>
        <p:spPr/>
        <p:txBody>
          <a:bodyPr/>
          <a:lstStyle/>
          <a:p>
            <a:r>
              <a:rPr lang="en-US" dirty="0"/>
              <a:t>MP3: Be Your Own Radio</a:t>
            </a:r>
          </a:p>
        </p:txBody>
      </p:sp>
      <p:sp>
        <p:nvSpPr>
          <p:cNvPr id="3" name="Slide Number Placeholder 2">
            <a:extLst>
              <a:ext uri="{FF2B5EF4-FFF2-40B4-BE49-F238E27FC236}">
                <a16:creationId xmlns:a16="http://schemas.microsoft.com/office/drawing/2014/main" id="{1EC17871-4D3D-4940-8B00-07BED2F47104}"/>
              </a:ext>
            </a:extLst>
          </p:cNvPr>
          <p:cNvSpPr>
            <a:spLocks noGrp="1"/>
          </p:cNvSpPr>
          <p:nvPr>
            <p:ph type="sldNum" sz="quarter" idx="10"/>
          </p:nvPr>
        </p:nvSpPr>
        <p:spPr/>
        <p:txBody>
          <a:bodyPr/>
          <a:lstStyle/>
          <a:p>
            <a:fld id="{D8D877B3-D348-4611-9BDB-C5374591D951}" type="slidenum">
              <a:rPr lang="en-US" smtClean="0"/>
              <a:pPr/>
              <a:t>14</a:t>
            </a:fld>
            <a:endParaRPr lang="en-US" dirty="0"/>
          </a:p>
        </p:txBody>
      </p:sp>
      <p:cxnSp>
        <p:nvCxnSpPr>
          <p:cNvPr id="91" name="Straight Arrow Connector 90">
            <a:extLst>
              <a:ext uri="{FF2B5EF4-FFF2-40B4-BE49-F238E27FC236}">
                <a16:creationId xmlns:a16="http://schemas.microsoft.com/office/drawing/2014/main" id="{0CE322DC-7608-E348-AD1A-501C1D0625EF}"/>
              </a:ext>
            </a:extLst>
          </p:cNvPr>
          <p:cNvCxnSpPr>
            <a:cxnSpLocks/>
          </p:cNvCxnSpPr>
          <p:nvPr/>
        </p:nvCxnSpPr>
        <p:spPr>
          <a:xfrm flipV="1">
            <a:off x="3138477" y="4842465"/>
            <a:ext cx="327508" cy="142189"/>
          </a:xfrm>
          <a:prstGeom prst="straightConnector1">
            <a:avLst/>
          </a:prstGeom>
          <a:noFill/>
          <a:ln w="38100" cap="rnd" cmpd="sng" algn="ctr">
            <a:solidFill>
              <a:srgbClr val="3CD5AF">
                <a:lumMod val="20000"/>
                <a:lumOff val="80000"/>
              </a:srgbClr>
            </a:solidFill>
            <a:prstDash val="solid"/>
            <a:round/>
            <a:tailEnd type="none" w="lg" len="sm"/>
          </a:ln>
          <a:effectLst/>
        </p:spPr>
      </p:cxnSp>
      <p:grpSp>
        <p:nvGrpSpPr>
          <p:cNvPr id="92" name="Graphic 7">
            <a:extLst>
              <a:ext uri="{FF2B5EF4-FFF2-40B4-BE49-F238E27FC236}">
                <a16:creationId xmlns:a16="http://schemas.microsoft.com/office/drawing/2014/main" id="{5056A419-A930-5849-94A5-7542DDC780EE}"/>
              </a:ext>
            </a:extLst>
          </p:cNvPr>
          <p:cNvGrpSpPr/>
          <p:nvPr/>
        </p:nvGrpSpPr>
        <p:grpSpPr>
          <a:xfrm>
            <a:off x="2300468" y="4799824"/>
            <a:ext cx="721575" cy="498097"/>
            <a:chOff x="1111055" y="1763086"/>
            <a:chExt cx="547373" cy="377847"/>
          </a:xfrm>
          <a:solidFill>
            <a:srgbClr val="1E22AA"/>
          </a:solidFill>
        </p:grpSpPr>
        <p:sp>
          <p:nvSpPr>
            <p:cNvPr id="93" name="Freeform 92">
              <a:extLst>
                <a:ext uri="{FF2B5EF4-FFF2-40B4-BE49-F238E27FC236}">
                  <a16:creationId xmlns:a16="http://schemas.microsoft.com/office/drawing/2014/main" id="{04D3E385-C5FB-EC46-ACE6-16A7A58C3BEB}"/>
                </a:ext>
              </a:extLst>
            </p:cNvPr>
            <p:cNvSpPr/>
            <p:nvPr/>
          </p:nvSpPr>
          <p:spPr>
            <a:xfrm>
              <a:off x="1111055" y="1763086"/>
              <a:ext cx="547373" cy="377847"/>
            </a:xfrm>
            <a:custGeom>
              <a:avLst/>
              <a:gdLst>
                <a:gd name="connsiteX0" fmla="*/ 518141 w 547373"/>
                <a:gd name="connsiteY0" fmla="*/ 377847 h 377847"/>
                <a:gd name="connsiteX1" fmla="*/ 29242 w 547373"/>
                <a:gd name="connsiteY1" fmla="*/ 377847 h 377847"/>
                <a:gd name="connsiteX2" fmla="*/ 0 w 547373"/>
                <a:gd name="connsiteY2" fmla="*/ 348605 h 377847"/>
                <a:gd name="connsiteX3" fmla="*/ 0 w 547373"/>
                <a:gd name="connsiteY3" fmla="*/ 29232 h 377847"/>
                <a:gd name="connsiteX4" fmla="*/ 29242 w 547373"/>
                <a:gd name="connsiteY4" fmla="*/ 0 h 377847"/>
                <a:gd name="connsiteX5" fmla="*/ 518141 w 547373"/>
                <a:gd name="connsiteY5" fmla="*/ 0 h 377847"/>
                <a:gd name="connsiteX6" fmla="*/ 547373 w 547373"/>
                <a:gd name="connsiteY6" fmla="*/ 29232 h 377847"/>
                <a:gd name="connsiteX7" fmla="*/ 547373 w 547373"/>
                <a:gd name="connsiteY7" fmla="*/ 348605 h 377847"/>
                <a:gd name="connsiteX8" fmla="*/ 518141 w 547373"/>
                <a:gd name="connsiteY8" fmla="*/ 377847 h 377847"/>
                <a:gd name="connsiteX9" fmla="*/ 29251 w 547373"/>
                <a:gd name="connsiteY9" fmla="*/ 24260 h 377847"/>
                <a:gd name="connsiteX10" fmla="*/ 24270 w 547373"/>
                <a:gd name="connsiteY10" fmla="*/ 29242 h 377847"/>
                <a:gd name="connsiteX11" fmla="*/ 24270 w 547373"/>
                <a:gd name="connsiteY11" fmla="*/ 348615 h 377847"/>
                <a:gd name="connsiteX12" fmla="*/ 29251 w 547373"/>
                <a:gd name="connsiteY12" fmla="*/ 353597 h 377847"/>
                <a:gd name="connsiteX13" fmla="*/ 518150 w 547373"/>
                <a:gd name="connsiteY13" fmla="*/ 353597 h 377847"/>
                <a:gd name="connsiteX14" fmla="*/ 523132 w 547373"/>
                <a:gd name="connsiteY14" fmla="*/ 348615 h 377847"/>
                <a:gd name="connsiteX15" fmla="*/ 523132 w 547373"/>
                <a:gd name="connsiteY15" fmla="*/ 29242 h 377847"/>
                <a:gd name="connsiteX16" fmla="*/ 518150 w 547373"/>
                <a:gd name="connsiteY16" fmla="*/ 24260 h 377847"/>
                <a:gd name="connsiteX17" fmla="*/ 29251 w 547373"/>
                <a:gd name="connsiteY17" fmla="*/ 24260 h 3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373" h="377847">
                  <a:moveTo>
                    <a:pt x="518141" y="377847"/>
                  </a:moveTo>
                  <a:lnTo>
                    <a:pt x="29242" y="377847"/>
                  </a:lnTo>
                  <a:cubicBezTo>
                    <a:pt x="13116" y="377847"/>
                    <a:pt x="0" y="364732"/>
                    <a:pt x="0" y="348605"/>
                  </a:cubicBezTo>
                  <a:lnTo>
                    <a:pt x="0" y="29232"/>
                  </a:lnTo>
                  <a:cubicBezTo>
                    <a:pt x="0" y="13106"/>
                    <a:pt x="13116" y="0"/>
                    <a:pt x="29242" y="0"/>
                  </a:cubicBezTo>
                  <a:lnTo>
                    <a:pt x="518141" y="0"/>
                  </a:lnTo>
                  <a:cubicBezTo>
                    <a:pt x="534267" y="0"/>
                    <a:pt x="547373" y="13116"/>
                    <a:pt x="547373" y="29232"/>
                  </a:cubicBezTo>
                  <a:lnTo>
                    <a:pt x="547373" y="348605"/>
                  </a:lnTo>
                  <a:cubicBezTo>
                    <a:pt x="547383" y="364732"/>
                    <a:pt x="534267" y="377847"/>
                    <a:pt x="518141" y="377847"/>
                  </a:cubicBezTo>
                  <a:close/>
                  <a:moveTo>
                    <a:pt x="29251" y="24260"/>
                  </a:moveTo>
                  <a:cubicBezTo>
                    <a:pt x="26508" y="24260"/>
                    <a:pt x="24270" y="26499"/>
                    <a:pt x="24270" y="29242"/>
                  </a:cubicBezTo>
                  <a:lnTo>
                    <a:pt x="24270" y="348615"/>
                  </a:lnTo>
                  <a:cubicBezTo>
                    <a:pt x="24270" y="351358"/>
                    <a:pt x="26508" y="353597"/>
                    <a:pt x="29251" y="353597"/>
                  </a:cubicBezTo>
                  <a:lnTo>
                    <a:pt x="518150" y="353597"/>
                  </a:lnTo>
                  <a:cubicBezTo>
                    <a:pt x="520894" y="353597"/>
                    <a:pt x="523132" y="351358"/>
                    <a:pt x="523132" y="348615"/>
                  </a:cubicBezTo>
                  <a:lnTo>
                    <a:pt x="523132" y="29242"/>
                  </a:lnTo>
                  <a:cubicBezTo>
                    <a:pt x="523132" y="26499"/>
                    <a:pt x="520894" y="24260"/>
                    <a:pt x="518150" y="24260"/>
                  </a:cubicBezTo>
                  <a:lnTo>
                    <a:pt x="29251" y="24260"/>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4" name="Freeform 93">
              <a:extLst>
                <a:ext uri="{FF2B5EF4-FFF2-40B4-BE49-F238E27FC236}">
                  <a16:creationId xmlns:a16="http://schemas.microsoft.com/office/drawing/2014/main" id="{A24C7D49-3EAB-D44F-9148-9E0A1A708739}"/>
                </a:ext>
              </a:extLst>
            </p:cNvPr>
            <p:cNvSpPr/>
            <p:nvPr/>
          </p:nvSpPr>
          <p:spPr>
            <a:xfrm>
              <a:off x="1150708" y="1813207"/>
              <a:ext cx="277596" cy="277596"/>
            </a:xfrm>
            <a:custGeom>
              <a:avLst/>
              <a:gdLst>
                <a:gd name="connsiteX0" fmla="*/ 138798 w 277596"/>
                <a:gd name="connsiteY0" fmla="*/ 277596 h 277596"/>
                <a:gd name="connsiteX1" fmla="*/ 0 w 277596"/>
                <a:gd name="connsiteY1" fmla="*/ 138798 h 277596"/>
                <a:gd name="connsiteX2" fmla="*/ 138798 w 277596"/>
                <a:gd name="connsiteY2" fmla="*/ 0 h 277596"/>
                <a:gd name="connsiteX3" fmla="*/ 277597 w 277596"/>
                <a:gd name="connsiteY3" fmla="*/ 138798 h 277596"/>
                <a:gd name="connsiteX4" fmla="*/ 138798 w 277596"/>
                <a:gd name="connsiteY4" fmla="*/ 277596 h 277596"/>
                <a:gd name="connsiteX5" fmla="*/ 138798 w 277596"/>
                <a:gd name="connsiteY5" fmla="*/ 24260 h 277596"/>
                <a:gd name="connsiteX6" fmla="*/ 24260 w 277596"/>
                <a:gd name="connsiteY6" fmla="*/ 138798 h 277596"/>
                <a:gd name="connsiteX7" fmla="*/ 138798 w 277596"/>
                <a:gd name="connsiteY7" fmla="*/ 253336 h 277596"/>
                <a:gd name="connsiteX8" fmla="*/ 253337 w 277596"/>
                <a:gd name="connsiteY8" fmla="*/ 138798 h 277596"/>
                <a:gd name="connsiteX9" fmla="*/ 138798 w 277596"/>
                <a:gd name="connsiteY9" fmla="*/ 24260 h 2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96" h="277596">
                  <a:moveTo>
                    <a:pt x="138798" y="277596"/>
                  </a:moveTo>
                  <a:cubicBezTo>
                    <a:pt x="62265" y="277596"/>
                    <a:pt x="0" y="215332"/>
                    <a:pt x="0" y="138798"/>
                  </a:cubicBezTo>
                  <a:cubicBezTo>
                    <a:pt x="0" y="62265"/>
                    <a:pt x="62265" y="0"/>
                    <a:pt x="138798" y="0"/>
                  </a:cubicBezTo>
                  <a:cubicBezTo>
                    <a:pt x="215332" y="0"/>
                    <a:pt x="277597" y="62265"/>
                    <a:pt x="277597" y="138798"/>
                  </a:cubicBezTo>
                  <a:cubicBezTo>
                    <a:pt x="277587" y="215341"/>
                    <a:pt x="215322" y="277596"/>
                    <a:pt x="138798" y="277596"/>
                  </a:cubicBezTo>
                  <a:close/>
                  <a:moveTo>
                    <a:pt x="138798" y="24260"/>
                  </a:moveTo>
                  <a:cubicBezTo>
                    <a:pt x="75638" y="24260"/>
                    <a:pt x="24260" y="75638"/>
                    <a:pt x="24260" y="138798"/>
                  </a:cubicBezTo>
                  <a:cubicBezTo>
                    <a:pt x="24260" y="201959"/>
                    <a:pt x="75648" y="253336"/>
                    <a:pt x="138798" y="253336"/>
                  </a:cubicBezTo>
                  <a:cubicBezTo>
                    <a:pt x="201959" y="253336"/>
                    <a:pt x="253337" y="201949"/>
                    <a:pt x="253337" y="138798"/>
                  </a:cubicBezTo>
                  <a:cubicBezTo>
                    <a:pt x="253337" y="75647"/>
                    <a:pt x="201949" y="24260"/>
                    <a:pt x="138798" y="24260"/>
                  </a:cubicBez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Freeform 94">
              <a:extLst>
                <a:ext uri="{FF2B5EF4-FFF2-40B4-BE49-F238E27FC236}">
                  <a16:creationId xmlns:a16="http://schemas.microsoft.com/office/drawing/2014/main" id="{6C52568C-BEBD-2943-A135-0DEF4526058A}"/>
                </a:ext>
              </a:extLst>
            </p:cNvPr>
            <p:cNvSpPr/>
            <p:nvPr/>
          </p:nvSpPr>
          <p:spPr>
            <a:xfrm>
              <a:off x="1261617" y="1924125"/>
              <a:ext cx="55778" cy="55778"/>
            </a:xfrm>
            <a:custGeom>
              <a:avLst/>
              <a:gdLst>
                <a:gd name="connsiteX0" fmla="*/ 55778 w 55778"/>
                <a:gd name="connsiteY0" fmla="*/ 27889 h 55778"/>
                <a:gd name="connsiteX1" fmla="*/ 27889 w 55778"/>
                <a:gd name="connsiteY1" fmla="*/ 55779 h 55778"/>
                <a:gd name="connsiteX2" fmla="*/ 0 w 55778"/>
                <a:gd name="connsiteY2" fmla="*/ 27889 h 55778"/>
                <a:gd name="connsiteX3" fmla="*/ 27889 w 55778"/>
                <a:gd name="connsiteY3" fmla="*/ 0 h 55778"/>
                <a:gd name="connsiteX4" fmla="*/ 55778 w 55778"/>
                <a:gd name="connsiteY4" fmla="*/ 27889 h 5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78" h="55778">
                  <a:moveTo>
                    <a:pt x="55778" y="27889"/>
                  </a:moveTo>
                  <a:cubicBezTo>
                    <a:pt x="55778" y="43292"/>
                    <a:pt x="43292" y="55779"/>
                    <a:pt x="27889" y="55779"/>
                  </a:cubicBezTo>
                  <a:cubicBezTo>
                    <a:pt x="12486" y="55779"/>
                    <a:pt x="0" y="43292"/>
                    <a:pt x="0" y="27889"/>
                  </a:cubicBezTo>
                  <a:cubicBezTo>
                    <a:pt x="0" y="12486"/>
                    <a:pt x="12487" y="0"/>
                    <a:pt x="27889" y="0"/>
                  </a:cubicBezTo>
                  <a:cubicBezTo>
                    <a:pt x="43292" y="0"/>
                    <a:pt x="55778" y="12486"/>
                    <a:pt x="55778" y="27889"/>
                  </a:cubicBez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Freeform 95">
              <a:extLst>
                <a:ext uri="{FF2B5EF4-FFF2-40B4-BE49-F238E27FC236}">
                  <a16:creationId xmlns:a16="http://schemas.microsoft.com/office/drawing/2014/main" id="{9424C519-583F-D14F-876F-00DC0C444CDB}"/>
                </a:ext>
              </a:extLst>
            </p:cNvPr>
            <p:cNvSpPr/>
            <p:nvPr/>
          </p:nvSpPr>
          <p:spPr>
            <a:xfrm>
              <a:off x="1447821" y="1795433"/>
              <a:ext cx="68351" cy="68351"/>
            </a:xfrm>
            <a:custGeom>
              <a:avLst/>
              <a:gdLst>
                <a:gd name="connsiteX0" fmla="*/ 56226 w 68351"/>
                <a:gd name="connsiteY0" fmla="*/ 68351 h 68351"/>
                <a:gd name="connsiteX1" fmla="*/ 12125 w 68351"/>
                <a:gd name="connsiteY1" fmla="*/ 68351 h 68351"/>
                <a:gd name="connsiteX2" fmla="*/ 0 w 68351"/>
                <a:gd name="connsiteY2" fmla="*/ 56226 h 68351"/>
                <a:gd name="connsiteX3" fmla="*/ 0 w 68351"/>
                <a:gd name="connsiteY3" fmla="*/ 12125 h 68351"/>
                <a:gd name="connsiteX4" fmla="*/ 12125 w 68351"/>
                <a:gd name="connsiteY4" fmla="*/ 0 h 68351"/>
                <a:gd name="connsiteX5" fmla="*/ 56226 w 68351"/>
                <a:gd name="connsiteY5" fmla="*/ 0 h 68351"/>
                <a:gd name="connsiteX6" fmla="*/ 68351 w 68351"/>
                <a:gd name="connsiteY6" fmla="*/ 12125 h 68351"/>
                <a:gd name="connsiteX7" fmla="*/ 68351 w 68351"/>
                <a:gd name="connsiteY7" fmla="*/ 56226 h 68351"/>
                <a:gd name="connsiteX8" fmla="*/ 56226 w 68351"/>
                <a:gd name="connsiteY8" fmla="*/ 68351 h 68351"/>
                <a:gd name="connsiteX9" fmla="*/ 24251 w 68351"/>
                <a:gd name="connsiteY9" fmla="*/ 44101 h 68351"/>
                <a:gd name="connsiteX10" fmla="*/ 44101 w 68351"/>
                <a:gd name="connsiteY10" fmla="*/ 44101 h 68351"/>
                <a:gd name="connsiteX11" fmla="*/ 44101 w 68351"/>
                <a:gd name="connsiteY11" fmla="*/ 24251 h 68351"/>
                <a:gd name="connsiteX12" fmla="*/ 24251 w 68351"/>
                <a:gd name="connsiteY12" fmla="*/ 24251 h 68351"/>
                <a:gd name="connsiteX13" fmla="*/ 24251 w 68351"/>
                <a:gd name="connsiteY13" fmla="*/ 44101 h 6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51" h="68351">
                  <a:moveTo>
                    <a:pt x="56226" y="68351"/>
                  </a:moveTo>
                  <a:lnTo>
                    <a:pt x="12125" y="68351"/>
                  </a:lnTo>
                  <a:cubicBezTo>
                    <a:pt x="5429" y="68351"/>
                    <a:pt x="0" y="62922"/>
                    <a:pt x="0" y="56226"/>
                  </a:cubicBezTo>
                  <a:lnTo>
                    <a:pt x="0" y="12125"/>
                  </a:lnTo>
                  <a:cubicBezTo>
                    <a:pt x="0" y="5429"/>
                    <a:pt x="5429" y="0"/>
                    <a:pt x="12125" y="0"/>
                  </a:cubicBezTo>
                  <a:lnTo>
                    <a:pt x="56226" y="0"/>
                  </a:lnTo>
                  <a:cubicBezTo>
                    <a:pt x="62922" y="0"/>
                    <a:pt x="68351" y="5429"/>
                    <a:pt x="68351" y="12125"/>
                  </a:cubicBezTo>
                  <a:lnTo>
                    <a:pt x="68351" y="56226"/>
                  </a:lnTo>
                  <a:cubicBezTo>
                    <a:pt x="68351" y="62922"/>
                    <a:pt x="62922" y="68351"/>
                    <a:pt x="56226" y="68351"/>
                  </a:cubicBezTo>
                  <a:close/>
                  <a:moveTo>
                    <a:pt x="24251" y="44101"/>
                  </a:moveTo>
                  <a:lnTo>
                    <a:pt x="44101" y="44101"/>
                  </a:lnTo>
                  <a:lnTo>
                    <a:pt x="44101" y="24251"/>
                  </a:lnTo>
                  <a:lnTo>
                    <a:pt x="24251" y="24251"/>
                  </a:lnTo>
                  <a:lnTo>
                    <a:pt x="24251" y="4410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Freeform 96">
              <a:extLst>
                <a:ext uri="{FF2B5EF4-FFF2-40B4-BE49-F238E27FC236}">
                  <a16:creationId xmlns:a16="http://schemas.microsoft.com/office/drawing/2014/main" id="{43E1B436-2BE4-0C42-85C0-1AE259E004D2}"/>
                </a:ext>
              </a:extLst>
            </p:cNvPr>
            <p:cNvSpPr/>
            <p:nvPr/>
          </p:nvSpPr>
          <p:spPr>
            <a:xfrm>
              <a:off x="1441658" y="1851659"/>
              <a:ext cx="52463" cy="195691"/>
            </a:xfrm>
            <a:custGeom>
              <a:avLst/>
              <a:gdLst>
                <a:gd name="connsiteX0" fmla="*/ 19593 w 52463"/>
                <a:gd name="connsiteY0" fmla="*/ 195691 h 195691"/>
                <a:gd name="connsiteX1" fmla="*/ 0 w 52463"/>
                <a:gd name="connsiteY1" fmla="*/ 181394 h 195691"/>
                <a:gd name="connsiteX2" fmla="*/ 28204 w 52463"/>
                <a:gd name="connsiteY2" fmla="*/ 142751 h 195691"/>
                <a:gd name="connsiteX3" fmla="*/ 28204 w 52463"/>
                <a:gd name="connsiteY3" fmla="*/ 0 h 195691"/>
                <a:gd name="connsiteX4" fmla="*/ 52464 w 52463"/>
                <a:gd name="connsiteY4" fmla="*/ 0 h 195691"/>
                <a:gd name="connsiteX5" fmla="*/ 52464 w 52463"/>
                <a:gd name="connsiteY5" fmla="*/ 146704 h 195691"/>
                <a:gd name="connsiteX6" fmla="*/ 50130 w 52463"/>
                <a:gd name="connsiteY6" fmla="*/ 153857 h 195691"/>
                <a:gd name="connsiteX7" fmla="*/ 19593 w 52463"/>
                <a:gd name="connsiteY7" fmla="*/ 195691 h 1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3" h="195691">
                  <a:moveTo>
                    <a:pt x="19593" y="195691"/>
                  </a:moveTo>
                  <a:lnTo>
                    <a:pt x="0" y="181394"/>
                  </a:lnTo>
                  <a:lnTo>
                    <a:pt x="28204" y="142751"/>
                  </a:lnTo>
                  <a:lnTo>
                    <a:pt x="28204" y="0"/>
                  </a:lnTo>
                  <a:lnTo>
                    <a:pt x="52464" y="0"/>
                  </a:lnTo>
                  <a:lnTo>
                    <a:pt x="52464" y="146704"/>
                  </a:lnTo>
                  <a:cubicBezTo>
                    <a:pt x="52464" y="149276"/>
                    <a:pt x="51645" y="151781"/>
                    <a:pt x="50130" y="153857"/>
                  </a:cubicBezTo>
                  <a:lnTo>
                    <a:pt x="19593" y="19569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Freeform 97">
              <a:extLst>
                <a:ext uri="{FF2B5EF4-FFF2-40B4-BE49-F238E27FC236}">
                  <a16:creationId xmlns:a16="http://schemas.microsoft.com/office/drawing/2014/main" id="{66351F3C-609F-4447-9244-9AADF676FBEF}"/>
                </a:ext>
              </a:extLst>
            </p:cNvPr>
            <p:cNvSpPr/>
            <p:nvPr/>
          </p:nvSpPr>
          <p:spPr>
            <a:xfrm>
              <a:off x="1396398" y="2017937"/>
              <a:ext cx="75814" cy="75828"/>
            </a:xfrm>
            <a:custGeom>
              <a:avLst/>
              <a:gdLst>
                <a:gd name="connsiteX0" fmla="*/ 30897 w 75814"/>
                <a:gd name="connsiteY0" fmla="*/ 75829 h 75828"/>
                <a:gd name="connsiteX1" fmla="*/ 22324 w 75814"/>
                <a:gd name="connsiteY1" fmla="*/ 72276 h 75828"/>
                <a:gd name="connsiteX2" fmla="*/ 3550 w 75814"/>
                <a:gd name="connsiteY2" fmla="*/ 53502 h 75828"/>
                <a:gd name="connsiteX3" fmla="*/ 3550 w 75814"/>
                <a:gd name="connsiteY3" fmla="*/ 36347 h 75828"/>
                <a:gd name="connsiteX4" fmla="*/ 36345 w 75814"/>
                <a:gd name="connsiteY4" fmla="*/ 3553 h 75828"/>
                <a:gd name="connsiteX5" fmla="*/ 44918 w 75814"/>
                <a:gd name="connsiteY5" fmla="*/ 0 h 75828"/>
                <a:gd name="connsiteX6" fmla="*/ 53490 w 75814"/>
                <a:gd name="connsiteY6" fmla="*/ 3553 h 75828"/>
                <a:gd name="connsiteX7" fmla="*/ 72264 w 75814"/>
                <a:gd name="connsiteY7" fmla="*/ 22327 h 75828"/>
                <a:gd name="connsiteX8" fmla="*/ 72264 w 75814"/>
                <a:gd name="connsiteY8" fmla="*/ 39481 h 75828"/>
                <a:gd name="connsiteX9" fmla="*/ 39469 w 75814"/>
                <a:gd name="connsiteY9" fmla="*/ 72276 h 75828"/>
                <a:gd name="connsiteX10" fmla="*/ 30897 w 75814"/>
                <a:gd name="connsiteY10" fmla="*/ 75829 h 75828"/>
                <a:gd name="connsiteX11" fmla="*/ 29268 w 75814"/>
                <a:gd name="connsiteY11" fmla="*/ 44920 h 75828"/>
                <a:gd name="connsiteX12" fmla="*/ 30897 w 75814"/>
                <a:gd name="connsiteY12" fmla="*/ 46549 h 75828"/>
                <a:gd name="connsiteX13" fmla="*/ 46537 w 75814"/>
                <a:gd name="connsiteY13" fmla="*/ 30899 h 75828"/>
                <a:gd name="connsiteX14" fmla="*/ 44908 w 75814"/>
                <a:gd name="connsiteY14" fmla="*/ 29270 h 75828"/>
                <a:gd name="connsiteX15" fmla="*/ 29268 w 75814"/>
                <a:gd name="connsiteY15" fmla="*/ 44920 h 7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 h="75828">
                  <a:moveTo>
                    <a:pt x="30897" y="75829"/>
                  </a:moveTo>
                  <a:cubicBezTo>
                    <a:pt x="27677" y="75829"/>
                    <a:pt x="24591" y="74552"/>
                    <a:pt x="22324" y="72276"/>
                  </a:cubicBezTo>
                  <a:lnTo>
                    <a:pt x="3550" y="53502"/>
                  </a:lnTo>
                  <a:cubicBezTo>
                    <a:pt x="-1183" y="48768"/>
                    <a:pt x="-1183" y="41091"/>
                    <a:pt x="3550" y="36347"/>
                  </a:cubicBezTo>
                  <a:lnTo>
                    <a:pt x="36345" y="3553"/>
                  </a:lnTo>
                  <a:cubicBezTo>
                    <a:pt x="38621" y="1276"/>
                    <a:pt x="41708" y="0"/>
                    <a:pt x="44918" y="0"/>
                  </a:cubicBezTo>
                  <a:cubicBezTo>
                    <a:pt x="48128" y="0"/>
                    <a:pt x="51223" y="1276"/>
                    <a:pt x="53490" y="3553"/>
                  </a:cubicBezTo>
                  <a:lnTo>
                    <a:pt x="72264" y="22327"/>
                  </a:lnTo>
                  <a:cubicBezTo>
                    <a:pt x="76998" y="27061"/>
                    <a:pt x="76998" y="34738"/>
                    <a:pt x="72264" y="39481"/>
                  </a:cubicBezTo>
                  <a:lnTo>
                    <a:pt x="39469" y="72276"/>
                  </a:lnTo>
                  <a:cubicBezTo>
                    <a:pt x="37202" y="74552"/>
                    <a:pt x="34116" y="75829"/>
                    <a:pt x="30897" y="75829"/>
                  </a:cubicBezTo>
                  <a:close/>
                  <a:moveTo>
                    <a:pt x="29268" y="44920"/>
                  </a:moveTo>
                  <a:lnTo>
                    <a:pt x="30897" y="46549"/>
                  </a:lnTo>
                  <a:lnTo>
                    <a:pt x="46537" y="30899"/>
                  </a:lnTo>
                  <a:lnTo>
                    <a:pt x="44908" y="29270"/>
                  </a:lnTo>
                  <a:lnTo>
                    <a:pt x="29268" y="44920"/>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99" name="Graphic 7">
              <a:extLst>
                <a:ext uri="{FF2B5EF4-FFF2-40B4-BE49-F238E27FC236}">
                  <a16:creationId xmlns:a16="http://schemas.microsoft.com/office/drawing/2014/main" id="{58671493-582A-A54D-B667-E4A346E2C047}"/>
                </a:ext>
              </a:extLst>
            </p:cNvPr>
            <p:cNvGrpSpPr/>
            <p:nvPr/>
          </p:nvGrpSpPr>
          <p:grpSpPr>
            <a:xfrm>
              <a:off x="1535946" y="1901342"/>
              <a:ext cx="72770" cy="124510"/>
              <a:chOff x="1535946" y="1901342"/>
              <a:chExt cx="72770" cy="124510"/>
            </a:xfrm>
            <a:solidFill>
              <a:srgbClr val="001E61"/>
            </a:solidFill>
          </p:grpSpPr>
          <p:sp>
            <p:nvSpPr>
              <p:cNvPr id="102" name="Freeform 101">
                <a:extLst>
                  <a:ext uri="{FF2B5EF4-FFF2-40B4-BE49-F238E27FC236}">
                    <a16:creationId xmlns:a16="http://schemas.microsoft.com/office/drawing/2014/main" id="{410EE173-63EC-B741-8F55-6285EB6B9DC5}"/>
                  </a:ext>
                </a:extLst>
              </p:cNvPr>
              <p:cNvSpPr/>
              <p:nvPr/>
            </p:nvSpPr>
            <p:spPr>
              <a:xfrm>
                <a:off x="1535946" y="1901342"/>
                <a:ext cx="72770" cy="24250"/>
              </a:xfrm>
              <a:custGeom>
                <a:avLst/>
                <a:gdLst>
                  <a:gd name="connsiteX0" fmla="*/ 0 w 72770"/>
                  <a:gd name="connsiteY0" fmla="*/ 0 h 24250"/>
                  <a:gd name="connsiteX1" fmla="*/ 72771 w 72770"/>
                  <a:gd name="connsiteY1" fmla="*/ 0 h 24250"/>
                  <a:gd name="connsiteX2" fmla="*/ 72771 w 72770"/>
                  <a:gd name="connsiteY2" fmla="*/ 24251 h 24250"/>
                  <a:gd name="connsiteX3" fmla="*/ 0 w 72770"/>
                  <a:gd name="connsiteY3" fmla="*/ 24251 h 24250"/>
                </a:gdLst>
                <a:ahLst/>
                <a:cxnLst>
                  <a:cxn ang="0">
                    <a:pos x="connsiteX0" y="connsiteY0"/>
                  </a:cxn>
                  <a:cxn ang="0">
                    <a:pos x="connsiteX1" y="connsiteY1"/>
                  </a:cxn>
                  <a:cxn ang="0">
                    <a:pos x="connsiteX2" y="connsiteY2"/>
                  </a:cxn>
                  <a:cxn ang="0">
                    <a:pos x="connsiteX3" y="connsiteY3"/>
                  </a:cxn>
                </a:cxnLst>
                <a:rect l="l" t="t" r="r" b="b"/>
                <a:pathLst>
                  <a:path w="72770" h="24250">
                    <a:moveTo>
                      <a:pt x="0" y="0"/>
                    </a:moveTo>
                    <a:lnTo>
                      <a:pt x="72771" y="0"/>
                    </a:lnTo>
                    <a:lnTo>
                      <a:pt x="72771" y="24251"/>
                    </a:lnTo>
                    <a:lnTo>
                      <a:pt x="0" y="2425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3" name="Freeform 102">
                <a:extLst>
                  <a:ext uri="{FF2B5EF4-FFF2-40B4-BE49-F238E27FC236}">
                    <a16:creationId xmlns:a16="http://schemas.microsoft.com/office/drawing/2014/main" id="{EACB8543-0E58-9C48-9923-CD1B153D0FFB}"/>
                  </a:ext>
                </a:extLst>
              </p:cNvPr>
              <p:cNvSpPr/>
              <p:nvPr/>
            </p:nvSpPr>
            <p:spPr>
              <a:xfrm>
                <a:off x="1535946" y="1951472"/>
                <a:ext cx="72770" cy="24250"/>
              </a:xfrm>
              <a:custGeom>
                <a:avLst/>
                <a:gdLst>
                  <a:gd name="connsiteX0" fmla="*/ 0 w 72770"/>
                  <a:gd name="connsiteY0" fmla="*/ 0 h 24250"/>
                  <a:gd name="connsiteX1" fmla="*/ 72771 w 72770"/>
                  <a:gd name="connsiteY1" fmla="*/ 0 h 24250"/>
                  <a:gd name="connsiteX2" fmla="*/ 72771 w 72770"/>
                  <a:gd name="connsiteY2" fmla="*/ 24251 h 24250"/>
                  <a:gd name="connsiteX3" fmla="*/ 0 w 72770"/>
                  <a:gd name="connsiteY3" fmla="*/ 24251 h 24250"/>
                </a:gdLst>
                <a:ahLst/>
                <a:cxnLst>
                  <a:cxn ang="0">
                    <a:pos x="connsiteX0" y="connsiteY0"/>
                  </a:cxn>
                  <a:cxn ang="0">
                    <a:pos x="connsiteX1" y="connsiteY1"/>
                  </a:cxn>
                  <a:cxn ang="0">
                    <a:pos x="connsiteX2" y="connsiteY2"/>
                  </a:cxn>
                  <a:cxn ang="0">
                    <a:pos x="connsiteX3" y="connsiteY3"/>
                  </a:cxn>
                </a:cxnLst>
                <a:rect l="l" t="t" r="r" b="b"/>
                <a:pathLst>
                  <a:path w="72770" h="24250">
                    <a:moveTo>
                      <a:pt x="0" y="0"/>
                    </a:moveTo>
                    <a:lnTo>
                      <a:pt x="72771" y="0"/>
                    </a:lnTo>
                    <a:lnTo>
                      <a:pt x="72771" y="24251"/>
                    </a:lnTo>
                    <a:lnTo>
                      <a:pt x="0" y="2425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4" name="Freeform 103">
                <a:extLst>
                  <a:ext uri="{FF2B5EF4-FFF2-40B4-BE49-F238E27FC236}">
                    <a16:creationId xmlns:a16="http://schemas.microsoft.com/office/drawing/2014/main" id="{49357915-4BB0-874E-9B68-4EDF886E9941}"/>
                  </a:ext>
                </a:extLst>
              </p:cNvPr>
              <p:cNvSpPr/>
              <p:nvPr/>
            </p:nvSpPr>
            <p:spPr>
              <a:xfrm>
                <a:off x="1535946" y="2001602"/>
                <a:ext cx="72770" cy="24250"/>
              </a:xfrm>
              <a:custGeom>
                <a:avLst/>
                <a:gdLst>
                  <a:gd name="connsiteX0" fmla="*/ 0 w 72770"/>
                  <a:gd name="connsiteY0" fmla="*/ 0 h 24250"/>
                  <a:gd name="connsiteX1" fmla="*/ 72771 w 72770"/>
                  <a:gd name="connsiteY1" fmla="*/ 0 h 24250"/>
                  <a:gd name="connsiteX2" fmla="*/ 72771 w 72770"/>
                  <a:gd name="connsiteY2" fmla="*/ 24251 h 24250"/>
                  <a:gd name="connsiteX3" fmla="*/ 0 w 72770"/>
                  <a:gd name="connsiteY3" fmla="*/ 24251 h 24250"/>
                </a:gdLst>
                <a:ahLst/>
                <a:cxnLst>
                  <a:cxn ang="0">
                    <a:pos x="connsiteX0" y="connsiteY0"/>
                  </a:cxn>
                  <a:cxn ang="0">
                    <a:pos x="connsiteX1" y="connsiteY1"/>
                  </a:cxn>
                  <a:cxn ang="0">
                    <a:pos x="connsiteX2" y="connsiteY2"/>
                  </a:cxn>
                  <a:cxn ang="0">
                    <a:pos x="connsiteX3" y="connsiteY3"/>
                  </a:cxn>
                </a:cxnLst>
                <a:rect l="l" t="t" r="r" b="b"/>
                <a:pathLst>
                  <a:path w="72770" h="24250">
                    <a:moveTo>
                      <a:pt x="0" y="0"/>
                    </a:moveTo>
                    <a:lnTo>
                      <a:pt x="72771" y="0"/>
                    </a:lnTo>
                    <a:lnTo>
                      <a:pt x="72771" y="24251"/>
                    </a:lnTo>
                    <a:lnTo>
                      <a:pt x="0" y="2425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00" name="Freeform 99">
              <a:extLst>
                <a:ext uri="{FF2B5EF4-FFF2-40B4-BE49-F238E27FC236}">
                  <a16:creationId xmlns:a16="http://schemas.microsoft.com/office/drawing/2014/main" id="{BF0AB453-6C78-FB47-95A4-5268252BD299}"/>
                </a:ext>
              </a:extLst>
            </p:cNvPr>
            <p:cNvSpPr/>
            <p:nvPr/>
          </p:nvSpPr>
          <p:spPr>
            <a:xfrm>
              <a:off x="1535946" y="2043645"/>
              <a:ext cx="26679" cy="24250"/>
            </a:xfrm>
            <a:custGeom>
              <a:avLst/>
              <a:gdLst>
                <a:gd name="connsiteX0" fmla="*/ 0 w 26679"/>
                <a:gd name="connsiteY0" fmla="*/ 0 h 24250"/>
                <a:gd name="connsiteX1" fmla="*/ 26680 w 26679"/>
                <a:gd name="connsiteY1" fmla="*/ 0 h 24250"/>
                <a:gd name="connsiteX2" fmla="*/ 26680 w 26679"/>
                <a:gd name="connsiteY2" fmla="*/ 24251 h 24250"/>
                <a:gd name="connsiteX3" fmla="*/ 0 w 26679"/>
                <a:gd name="connsiteY3" fmla="*/ 24251 h 24250"/>
              </a:gdLst>
              <a:ahLst/>
              <a:cxnLst>
                <a:cxn ang="0">
                  <a:pos x="connsiteX0" y="connsiteY0"/>
                </a:cxn>
                <a:cxn ang="0">
                  <a:pos x="connsiteX1" y="connsiteY1"/>
                </a:cxn>
                <a:cxn ang="0">
                  <a:pos x="connsiteX2" y="connsiteY2"/>
                </a:cxn>
                <a:cxn ang="0">
                  <a:pos x="connsiteX3" y="connsiteY3"/>
                </a:cxn>
              </a:cxnLst>
              <a:rect l="l" t="t" r="r" b="b"/>
              <a:pathLst>
                <a:path w="26679" h="24250">
                  <a:moveTo>
                    <a:pt x="0" y="0"/>
                  </a:moveTo>
                  <a:lnTo>
                    <a:pt x="26680" y="0"/>
                  </a:lnTo>
                  <a:lnTo>
                    <a:pt x="26680" y="24251"/>
                  </a:lnTo>
                  <a:lnTo>
                    <a:pt x="0" y="24251"/>
                  </a:ln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Freeform 100">
              <a:extLst>
                <a:ext uri="{FF2B5EF4-FFF2-40B4-BE49-F238E27FC236}">
                  <a16:creationId xmlns:a16="http://schemas.microsoft.com/office/drawing/2014/main" id="{1238B378-BD0F-2B4C-AFA4-99227A801107}"/>
                </a:ext>
              </a:extLst>
            </p:cNvPr>
            <p:cNvSpPr/>
            <p:nvPr/>
          </p:nvSpPr>
          <p:spPr>
            <a:xfrm>
              <a:off x="1582028" y="2043645"/>
              <a:ext cx="26679" cy="24250"/>
            </a:xfrm>
            <a:custGeom>
              <a:avLst/>
              <a:gdLst>
                <a:gd name="connsiteX0" fmla="*/ 0 w 26679"/>
                <a:gd name="connsiteY0" fmla="*/ 0 h 24250"/>
                <a:gd name="connsiteX1" fmla="*/ 26679 w 26679"/>
                <a:gd name="connsiteY1" fmla="*/ 0 h 24250"/>
                <a:gd name="connsiteX2" fmla="*/ 26679 w 26679"/>
                <a:gd name="connsiteY2" fmla="*/ 24251 h 24250"/>
                <a:gd name="connsiteX3" fmla="*/ 0 w 26679"/>
                <a:gd name="connsiteY3" fmla="*/ 24251 h 24250"/>
              </a:gdLst>
              <a:ahLst/>
              <a:cxnLst>
                <a:cxn ang="0">
                  <a:pos x="connsiteX0" y="connsiteY0"/>
                </a:cxn>
                <a:cxn ang="0">
                  <a:pos x="connsiteX1" y="connsiteY1"/>
                </a:cxn>
                <a:cxn ang="0">
                  <a:pos x="connsiteX2" y="connsiteY2"/>
                </a:cxn>
                <a:cxn ang="0">
                  <a:pos x="connsiteX3" y="connsiteY3"/>
                </a:cxn>
              </a:cxnLst>
              <a:rect l="l" t="t" r="r" b="b"/>
              <a:pathLst>
                <a:path w="26679" h="24250">
                  <a:moveTo>
                    <a:pt x="0" y="0"/>
                  </a:moveTo>
                  <a:lnTo>
                    <a:pt x="26679" y="0"/>
                  </a:lnTo>
                  <a:lnTo>
                    <a:pt x="26679" y="24251"/>
                  </a:lnTo>
                  <a:lnTo>
                    <a:pt x="0" y="2425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5" name="Graphic 7">
            <a:extLst>
              <a:ext uri="{FF2B5EF4-FFF2-40B4-BE49-F238E27FC236}">
                <a16:creationId xmlns:a16="http://schemas.microsoft.com/office/drawing/2014/main" id="{A51916AC-74BF-0040-8DE5-4FCD841147AC}"/>
              </a:ext>
            </a:extLst>
          </p:cNvPr>
          <p:cNvGrpSpPr/>
          <p:nvPr/>
        </p:nvGrpSpPr>
        <p:grpSpPr>
          <a:xfrm>
            <a:off x="3602218" y="4255492"/>
            <a:ext cx="703456" cy="543676"/>
            <a:chOff x="1936834" y="1725634"/>
            <a:chExt cx="533628" cy="412422"/>
          </a:xfrm>
          <a:solidFill>
            <a:srgbClr val="1E22AA"/>
          </a:solidFill>
        </p:grpSpPr>
        <p:sp>
          <p:nvSpPr>
            <p:cNvPr id="106" name="Freeform 105">
              <a:extLst>
                <a:ext uri="{FF2B5EF4-FFF2-40B4-BE49-F238E27FC236}">
                  <a16:creationId xmlns:a16="http://schemas.microsoft.com/office/drawing/2014/main" id="{C927FCCE-9978-4F47-9F79-7584F20C3811}"/>
                </a:ext>
              </a:extLst>
            </p:cNvPr>
            <p:cNvSpPr/>
            <p:nvPr/>
          </p:nvSpPr>
          <p:spPr>
            <a:xfrm>
              <a:off x="1936834" y="1775211"/>
              <a:ext cx="533628" cy="362845"/>
            </a:xfrm>
            <a:custGeom>
              <a:avLst/>
              <a:gdLst>
                <a:gd name="connsiteX0" fmla="*/ 505330 w 533628"/>
                <a:gd name="connsiteY0" fmla="*/ 362845 h 362845"/>
                <a:gd name="connsiteX1" fmla="*/ 28299 w 533628"/>
                <a:gd name="connsiteY1" fmla="*/ 362845 h 362845"/>
                <a:gd name="connsiteX2" fmla="*/ 0 w 533628"/>
                <a:gd name="connsiteY2" fmla="*/ 334547 h 362845"/>
                <a:gd name="connsiteX3" fmla="*/ 0 w 533628"/>
                <a:gd name="connsiteY3" fmla="*/ 28299 h 362845"/>
                <a:gd name="connsiteX4" fmla="*/ 28299 w 533628"/>
                <a:gd name="connsiteY4" fmla="*/ 0 h 362845"/>
                <a:gd name="connsiteX5" fmla="*/ 505330 w 533628"/>
                <a:gd name="connsiteY5" fmla="*/ 0 h 362845"/>
                <a:gd name="connsiteX6" fmla="*/ 533629 w 533628"/>
                <a:gd name="connsiteY6" fmla="*/ 28299 h 362845"/>
                <a:gd name="connsiteX7" fmla="*/ 533629 w 533628"/>
                <a:gd name="connsiteY7" fmla="*/ 334547 h 362845"/>
                <a:gd name="connsiteX8" fmla="*/ 505330 w 533628"/>
                <a:gd name="connsiteY8" fmla="*/ 362845 h 362845"/>
                <a:gd name="connsiteX9" fmla="*/ 28299 w 533628"/>
                <a:gd name="connsiteY9" fmla="*/ 24260 h 362845"/>
                <a:gd name="connsiteX10" fmla="*/ 24260 w 533628"/>
                <a:gd name="connsiteY10" fmla="*/ 28299 h 362845"/>
                <a:gd name="connsiteX11" fmla="*/ 24260 w 533628"/>
                <a:gd name="connsiteY11" fmla="*/ 334547 h 362845"/>
                <a:gd name="connsiteX12" fmla="*/ 28299 w 533628"/>
                <a:gd name="connsiteY12" fmla="*/ 338585 h 362845"/>
                <a:gd name="connsiteX13" fmla="*/ 505330 w 533628"/>
                <a:gd name="connsiteY13" fmla="*/ 338585 h 362845"/>
                <a:gd name="connsiteX14" fmla="*/ 509369 w 533628"/>
                <a:gd name="connsiteY14" fmla="*/ 334547 h 362845"/>
                <a:gd name="connsiteX15" fmla="*/ 509369 w 533628"/>
                <a:gd name="connsiteY15" fmla="*/ 28299 h 362845"/>
                <a:gd name="connsiteX16" fmla="*/ 505330 w 533628"/>
                <a:gd name="connsiteY16" fmla="*/ 24260 h 362845"/>
                <a:gd name="connsiteX17" fmla="*/ 28299 w 533628"/>
                <a:gd name="connsiteY17" fmla="*/ 24260 h 36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3628" h="362845">
                  <a:moveTo>
                    <a:pt x="505330" y="362845"/>
                  </a:moveTo>
                  <a:lnTo>
                    <a:pt x="28299" y="362845"/>
                  </a:lnTo>
                  <a:cubicBezTo>
                    <a:pt x="12697" y="362845"/>
                    <a:pt x="0" y="350149"/>
                    <a:pt x="0" y="334547"/>
                  </a:cubicBezTo>
                  <a:lnTo>
                    <a:pt x="0" y="28299"/>
                  </a:lnTo>
                  <a:cubicBezTo>
                    <a:pt x="0" y="12697"/>
                    <a:pt x="12697" y="0"/>
                    <a:pt x="28299" y="0"/>
                  </a:cubicBezTo>
                  <a:lnTo>
                    <a:pt x="505330" y="0"/>
                  </a:lnTo>
                  <a:cubicBezTo>
                    <a:pt x="520932" y="0"/>
                    <a:pt x="533629" y="12697"/>
                    <a:pt x="533629" y="28299"/>
                  </a:cubicBezTo>
                  <a:lnTo>
                    <a:pt x="533629" y="334547"/>
                  </a:lnTo>
                  <a:cubicBezTo>
                    <a:pt x="533619" y="350149"/>
                    <a:pt x="520932" y="362845"/>
                    <a:pt x="505330" y="362845"/>
                  </a:cubicBezTo>
                  <a:close/>
                  <a:moveTo>
                    <a:pt x="28299" y="24260"/>
                  </a:moveTo>
                  <a:cubicBezTo>
                    <a:pt x="26070" y="24260"/>
                    <a:pt x="24260" y="26070"/>
                    <a:pt x="24260" y="28299"/>
                  </a:cubicBezTo>
                  <a:lnTo>
                    <a:pt x="24260" y="334547"/>
                  </a:lnTo>
                  <a:cubicBezTo>
                    <a:pt x="24260" y="336775"/>
                    <a:pt x="26070" y="338585"/>
                    <a:pt x="28299" y="338585"/>
                  </a:cubicBezTo>
                  <a:lnTo>
                    <a:pt x="505330" y="338585"/>
                  </a:lnTo>
                  <a:cubicBezTo>
                    <a:pt x="507559" y="338585"/>
                    <a:pt x="509369" y="336775"/>
                    <a:pt x="509369" y="334547"/>
                  </a:cubicBezTo>
                  <a:lnTo>
                    <a:pt x="509369" y="28299"/>
                  </a:lnTo>
                  <a:cubicBezTo>
                    <a:pt x="509369" y="26070"/>
                    <a:pt x="507559" y="24260"/>
                    <a:pt x="505330" y="24260"/>
                  </a:cubicBezTo>
                  <a:lnTo>
                    <a:pt x="28299" y="24260"/>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07" name="Graphic 7">
              <a:extLst>
                <a:ext uri="{FF2B5EF4-FFF2-40B4-BE49-F238E27FC236}">
                  <a16:creationId xmlns:a16="http://schemas.microsoft.com/office/drawing/2014/main" id="{88AA1047-9661-4448-A3CE-F8C7A06D21E5}"/>
                </a:ext>
              </a:extLst>
            </p:cNvPr>
            <p:cNvGrpSpPr/>
            <p:nvPr/>
          </p:nvGrpSpPr>
          <p:grpSpPr>
            <a:xfrm>
              <a:off x="1969010" y="1899818"/>
              <a:ext cx="469268" cy="194576"/>
              <a:chOff x="1969010" y="1899818"/>
              <a:chExt cx="469268" cy="194576"/>
            </a:xfrm>
            <a:solidFill>
              <a:srgbClr val="001E61"/>
            </a:solidFill>
          </p:grpSpPr>
          <p:sp>
            <p:nvSpPr>
              <p:cNvPr id="116" name="Freeform 115">
                <a:extLst>
                  <a:ext uri="{FF2B5EF4-FFF2-40B4-BE49-F238E27FC236}">
                    <a16:creationId xmlns:a16="http://schemas.microsoft.com/office/drawing/2014/main" id="{60A52908-0153-3745-8AEF-0AD20209976A}"/>
                  </a:ext>
                </a:extLst>
              </p:cNvPr>
              <p:cNvSpPr/>
              <p:nvPr/>
            </p:nvSpPr>
            <p:spPr>
              <a:xfrm>
                <a:off x="1969010" y="1899818"/>
                <a:ext cx="194576" cy="194576"/>
              </a:xfrm>
              <a:custGeom>
                <a:avLst/>
                <a:gdLst>
                  <a:gd name="connsiteX0" fmla="*/ 97288 w 194576"/>
                  <a:gd name="connsiteY0" fmla="*/ 194577 h 194576"/>
                  <a:gd name="connsiteX1" fmla="*/ 0 w 194576"/>
                  <a:gd name="connsiteY1" fmla="*/ 97288 h 194576"/>
                  <a:gd name="connsiteX2" fmla="*/ 97288 w 194576"/>
                  <a:gd name="connsiteY2" fmla="*/ 0 h 194576"/>
                  <a:gd name="connsiteX3" fmla="*/ 194577 w 194576"/>
                  <a:gd name="connsiteY3" fmla="*/ 97288 h 194576"/>
                  <a:gd name="connsiteX4" fmla="*/ 97288 w 194576"/>
                  <a:gd name="connsiteY4" fmla="*/ 194577 h 194576"/>
                  <a:gd name="connsiteX5" fmla="*/ 97288 w 194576"/>
                  <a:gd name="connsiteY5" fmla="*/ 24251 h 194576"/>
                  <a:gd name="connsiteX6" fmla="*/ 24251 w 194576"/>
                  <a:gd name="connsiteY6" fmla="*/ 97288 h 194576"/>
                  <a:gd name="connsiteX7" fmla="*/ 97288 w 194576"/>
                  <a:gd name="connsiteY7" fmla="*/ 170326 h 194576"/>
                  <a:gd name="connsiteX8" fmla="*/ 170326 w 194576"/>
                  <a:gd name="connsiteY8" fmla="*/ 97288 h 194576"/>
                  <a:gd name="connsiteX9" fmla="*/ 97288 w 194576"/>
                  <a:gd name="connsiteY9" fmla="*/ 24251 h 1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576" h="194576">
                    <a:moveTo>
                      <a:pt x="97288" y="194577"/>
                    </a:moveTo>
                    <a:cubicBezTo>
                      <a:pt x="43644" y="194577"/>
                      <a:pt x="0" y="150933"/>
                      <a:pt x="0" y="97288"/>
                    </a:cubicBezTo>
                    <a:cubicBezTo>
                      <a:pt x="0" y="43644"/>
                      <a:pt x="43644" y="0"/>
                      <a:pt x="97288" y="0"/>
                    </a:cubicBezTo>
                    <a:cubicBezTo>
                      <a:pt x="150933" y="0"/>
                      <a:pt x="194577" y="43644"/>
                      <a:pt x="194577" y="97288"/>
                    </a:cubicBezTo>
                    <a:cubicBezTo>
                      <a:pt x="194586" y="150933"/>
                      <a:pt x="150933" y="194577"/>
                      <a:pt x="97288" y="194577"/>
                    </a:cubicBezTo>
                    <a:close/>
                    <a:moveTo>
                      <a:pt x="97288" y="24251"/>
                    </a:moveTo>
                    <a:cubicBezTo>
                      <a:pt x="57017" y="24251"/>
                      <a:pt x="24251" y="57017"/>
                      <a:pt x="24251" y="97288"/>
                    </a:cubicBezTo>
                    <a:cubicBezTo>
                      <a:pt x="24251" y="137560"/>
                      <a:pt x="57017" y="170326"/>
                      <a:pt x="97288" y="170326"/>
                    </a:cubicBezTo>
                    <a:cubicBezTo>
                      <a:pt x="137560" y="170326"/>
                      <a:pt x="170326" y="137560"/>
                      <a:pt x="170326" y="97288"/>
                    </a:cubicBezTo>
                    <a:cubicBezTo>
                      <a:pt x="170326" y="57007"/>
                      <a:pt x="137560" y="24251"/>
                      <a:pt x="97288" y="24251"/>
                    </a:cubicBez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7" name="Freeform 116">
                <a:extLst>
                  <a:ext uri="{FF2B5EF4-FFF2-40B4-BE49-F238E27FC236}">
                    <a16:creationId xmlns:a16="http://schemas.microsoft.com/office/drawing/2014/main" id="{BAB784C5-931B-D841-B28C-02B66C40636A}"/>
                  </a:ext>
                </a:extLst>
              </p:cNvPr>
              <p:cNvSpPr/>
              <p:nvPr/>
            </p:nvSpPr>
            <p:spPr>
              <a:xfrm>
                <a:off x="2243701" y="1899818"/>
                <a:ext cx="194576" cy="194576"/>
              </a:xfrm>
              <a:custGeom>
                <a:avLst/>
                <a:gdLst>
                  <a:gd name="connsiteX0" fmla="*/ 97288 w 194576"/>
                  <a:gd name="connsiteY0" fmla="*/ 194577 h 194576"/>
                  <a:gd name="connsiteX1" fmla="*/ 0 w 194576"/>
                  <a:gd name="connsiteY1" fmla="*/ 97288 h 194576"/>
                  <a:gd name="connsiteX2" fmla="*/ 97288 w 194576"/>
                  <a:gd name="connsiteY2" fmla="*/ 0 h 194576"/>
                  <a:gd name="connsiteX3" fmla="*/ 194577 w 194576"/>
                  <a:gd name="connsiteY3" fmla="*/ 97288 h 194576"/>
                  <a:gd name="connsiteX4" fmla="*/ 97288 w 194576"/>
                  <a:gd name="connsiteY4" fmla="*/ 194577 h 194576"/>
                  <a:gd name="connsiteX5" fmla="*/ 97288 w 194576"/>
                  <a:gd name="connsiteY5" fmla="*/ 24251 h 194576"/>
                  <a:gd name="connsiteX6" fmla="*/ 24251 w 194576"/>
                  <a:gd name="connsiteY6" fmla="*/ 97288 h 194576"/>
                  <a:gd name="connsiteX7" fmla="*/ 97288 w 194576"/>
                  <a:gd name="connsiteY7" fmla="*/ 170326 h 194576"/>
                  <a:gd name="connsiteX8" fmla="*/ 170326 w 194576"/>
                  <a:gd name="connsiteY8" fmla="*/ 97288 h 194576"/>
                  <a:gd name="connsiteX9" fmla="*/ 97288 w 194576"/>
                  <a:gd name="connsiteY9" fmla="*/ 24251 h 1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576" h="194576">
                    <a:moveTo>
                      <a:pt x="97288" y="194577"/>
                    </a:moveTo>
                    <a:cubicBezTo>
                      <a:pt x="43644" y="194577"/>
                      <a:pt x="0" y="150933"/>
                      <a:pt x="0" y="97288"/>
                    </a:cubicBezTo>
                    <a:cubicBezTo>
                      <a:pt x="0" y="43644"/>
                      <a:pt x="43644" y="0"/>
                      <a:pt x="97288" y="0"/>
                    </a:cubicBezTo>
                    <a:cubicBezTo>
                      <a:pt x="150933" y="0"/>
                      <a:pt x="194577" y="43644"/>
                      <a:pt x="194577" y="97288"/>
                    </a:cubicBezTo>
                    <a:cubicBezTo>
                      <a:pt x="194586" y="150933"/>
                      <a:pt x="150943" y="194577"/>
                      <a:pt x="97288" y="194577"/>
                    </a:cubicBezTo>
                    <a:close/>
                    <a:moveTo>
                      <a:pt x="97288" y="24251"/>
                    </a:moveTo>
                    <a:cubicBezTo>
                      <a:pt x="57017" y="24251"/>
                      <a:pt x="24251" y="57017"/>
                      <a:pt x="24251" y="97288"/>
                    </a:cubicBezTo>
                    <a:cubicBezTo>
                      <a:pt x="24251" y="137560"/>
                      <a:pt x="57017" y="170326"/>
                      <a:pt x="97288" y="170326"/>
                    </a:cubicBezTo>
                    <a:cubicBezTo>
                      <a:pt x="137560" y="170326"/>
                      <a:pt x="170326" y="137560"/>
                      <a:pt x="170326" y="97288"/>
                    </a:cubicBezTo>
                    <a:cubicBezTo>
                      <a:pt x="170326" y="57007"/>
                      <a:pt x="137560" y="24251"/>
                      <a:pt x="97288" y="24251"/>
                    </a:cubicBez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08" name="Freeform 107">
              <a:extLst>
                <a:ext uri="{FF2B5EF4-FFF2-40B4-BE49-F238E27FC236}">
                  <a16:creationId xmlns:a16="http://schemas.microsoft.com/office/drawing/2014/main" id="{ADD7B906-56A9-5F42-8630-0DEC2C8AED08}"/>
                </a:ext>
              </a:extLst>
            </p:cNvPr>
            <p:cNvSpPr/>
            <p:nvPr/>
          </p:nvSpPr>
          <p:spPr>
            <a:xfrm>
              <a:off x="1948960" y="1843401"/>
              <a:ext cx="509368" cy="24250"/>
            </a:xfrm>
            <a:custGeom>
              <a:avLst/>
              <a:gdLst>
                <a:gd name="connsiteX0" fmla="*/ 0 w 509368"/>
                <a:gd name="connsiteY0" fmla="*/ 0 h 24250"/>
                <a:gd name="connsiteX1" fmla="*/ 509368 w 509368"/>
                <a:gd name="connsiteY1" fmla="*/ 0 h 24250"/>
                <a:gd name="connsiteX2" fmla="*/ 509368 w 509368"/>
                <a:gd name="connsiteY2" fmla="*/ 24250 h 24250"/>
                <a:gd name="connsiteX3" fmla="*/ 0 w 509368"/>
                <a:gd name="connsiteY3" fmla="*/ 24250 h 24250"/>
              </a:gdLst>
              <a:ahLst/>
              <a:cxnLst>
                <a:cxn ang="0">
                  <a:pos x="connsiteX0" y="connsiteY0"/>
                </a:cxn>
                <a:cxn ang="0">
                  <a:pos x="connsiteX1" y="connsiteY1"/>
                </a:cxn>
                <a:cxn ang="0">
                  <a:pos x="connsiteX2" y="connsiteY2"/>
                </a:cxn>
                <a:cxn ang="0">
                  <a:pos x="connsiteX3" y="connsiteY3"/>
                </a:cxn>
              </a:cxnLst>
              <a:rect l="l" t="t" r="r" b="b"/>
              <a:pathLst>
                <a:path w="509368" h="24250">
                  <a:moveTo>
                    <a:pt x="0" y="0"/>
                  </a:moveTo>
                  <a:lnTo>
                    <a:pt x="509368" y="0"/>
                  </a:lnTo>
                  <a:lnTo>
                    <a:pt x="509368" y="24250"/>
                  </a:lnTo>
                  <a:lnTo>
                    <a:pt x="0" y="24250"/>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9" name="Freeform 108">
              <a:extLst>
                <a:ext uri="{FF2B5EF4-FFF2-40B4-BE49-F238E27FC236}">
                  <a16:creationId xmlns:a16="http://schemas.microsoft.com/office/drawing/2014/main" id="{7802A5D0-6AB5-0E4E-B871-1FE8F0FFDE1E}"/>
                </a:ext>
              </a:extLst>
            </p:cNvPr>
            <p:cNvSpPr/>
            <p:nvPr/>
          </p:nvSpPr>
          <p:spPr>
            <a:xfrm>
              <a:off x="2281268" y="1808635"/>
              <a:ext cx="27489" cy="24250"/>
            </a:xfrm>
            <a:custGeom>
              <a:avLst/>
              <a:gdLst>
                <a:gd name="connsiteX0" fmla="*/ 0 w 27489"/>
                <a:gd name="connsiteY0" fmla="*/ 0 h 24250"/>
                <a:gd name="connsiteX1" fmla="*/ 27489 w 27489"/>
                <a:gd name="connsiteY1" fmla="*/ 0 h 24250"/>
                <a:gd name="connsiteX2" fmla="*/ 27489 w 27489"/>
                <a:gd name="connsiteY2" fmla="*/ 24251 h 24250"/>
                <a:gd name="connsiteX3" fmla="*/ 0 w 27489"/>
                <a:gd name="connsiteY3" fmla="*/ 24251 h 24250"/>
              </a:gdLst>
              <a:ahLst/>
              <a:cxnLst>
                <a:cxn ang="0">
                  <a:pos x="connsiteX0" y="connsiteY0"/>
                </a:cxn>
                <a:cxn ang="0">
                  <a:pos x="connsiteX1" y="connsiteY1"/>
                </a:cxn>
                <a:cxn ang="0">
                  <a:pos x="connsiteX2" y="connsiteY2"/>
                </a:cxn>
                <a:cxn ang="0">
                  <a:pos x="connsiteX3" y="connsiteY3"/>
                </a:cxn>
              </a:cxnLst>
              <a:rect l="l" t="t" r="r" b="b"/>
              <a:pathLst>
                <a:path w="27489" h="24250">
                  <a:moveTo>
                    <a:pt x="0" y="0"/>
                  </a:moveTo>
                  <a:lnTo>
                    <a:pt x="27489" y="0"/>
                  </a:lnTo>
                  <a:lnTo>
                    <a:pt x="27489" y="24251"/>
                  </a:lnTo>
                  <a:lnTo>
                    <a:pt x="0" y="24251"/>
                  </a:ln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0" name="Freeform 109">
              <a:extLst>
                <a:ext uri="{FF2B5EF4-FFF2-40B4-BE49-F238E27FC236}">
                  <a16:creationId xmlns:a16="http://schemas.microsoft.com/office/drawing/2014/main" id="{B1464F49-5B6C-D042-8F05-0E8DAC8FB5C2}"/>
                </a:ext>
              </a:extLst>
            </p:cNvPr>
            <p:cNvSpPr/>
            <p:nvPr/>
          </p:nvSpPr>
          <p:spPr>
            <a:xfrm>
              <a:off x="2319263" y="1808635"/>
              <a:ext cx="27489" cy="24250"/>
            </a:xfrm>
            <a:custGeom>
              <a:avLst/>
              <a:gdLst>
                <a:gd name="connsiteX0" fmla="*/ 0 w 27489"/>
                <a:gd name="connsiteY0" fmla="*/ 0 h 24250"/>
                <a:gd name="connsiteX1" fmla="*/ 27489 w 27489"/>
                <a:gd name="connsiteY1" fmla="*/ 0 h 24250"/>
                <a:gd name="connsiteX2" fmla="*/ 27489 w 27489"/>
                <a:gd name="connsiteY2" fmla="*/ 24251 h 24250"/>
                <a:gd name="connsiteX3" fmla="*/ 0 w 27489"/>
                <a:gd name="connsiteY3" fmla="*/ 24251 h 24250"/>
              </a:gdLst>
              <a:ahLst/>
              <a:cxnLst>
                <a:cxn ang="0">
                  <a:pos x="connsiteX0" y="connsiteY0"/>
                </a:cxn>
                <a:cxn ang="0">
                  <a:pos x="connsiteX1" y="connsiteY1"/>
                </a:cxn>
                <a:cxn ang="0">
                  <a:pos x="connsiteX2" y="connsiteY2"/>
                </a:cxn>
                <a:cxn ang="0">
                  <a:pos x="connsiteX3" y="connsiteY3"/>
                </a:cxn>
              </a:cxnLst>
              <a:rect l="l" t="t" r="r" b="b"/>
              <a:pathLst>
                <a:path w="27489" h="24250">
                  <a:moveTo>
                    <a:pt x="0" y="0"/>
                  </a:moveTo>
                  <a:lnTo>
                    <a:pt x="27489" y="0"/>
                  </a:lnTo>
                  <a:lnTo>
                    <a:pt x="27489" y="24251"/>
                  </a:lnTo>
                  <a:lnTo>
                    <a:pt x="0" y="2425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1" name="Freeform 110">
              <a:extLst>
                <a:ext uri="{FF2B5EF4-FFF2-40B4-BE49-F238E27FC236}">
                  <a16:creationId xmlns:a16="http://schemas.microsoft.com/office/drawing/2014/main" id="{85D4F410-FAE5-CC4C-BFE5-0781B47C82F8}"/>
                </a:ext>
              </a:extLst>
            </p:cNvPr>
            <p:cNvSpPr/>
            <p:nvPr/>
          </p:nvSpPr>
          <p:spPr>
            <a:xfrm>
              <a:off x="2357268" y="1808635"/>
              <a:ext cx="27489" cy="24250"/>
            </a:xfrm>
            <a:custGeom>
              <a:avLst/>
              <a:gdLst>
                <a:gd name="connsiteX0" fmla="*/ 0 w 27489"/>
                <a:gd name="connsiteY0" fmla="*/ 0 h 24250"/>
                <a:gd name="connsiteX1" fmla="*/ 27489 w 27489"/>
                <a:gd name="connsiteY1" fmla="*/ 0 h 24250"/>
                <a:gd name="connsiteX2" fmla="*/ 27489 w 27489"/>
                <a:gd name="connsiteY2" fmla="*/ 24251 h 24250"/>
                <a:gd name="connsiteX3" fmla="*/ 0 w 27489"/>
                <a:gd name="connsiteY3" fmla="*/ 24251 h 24250"/>
              </a:gdLst>
              <a:ahLst/>
              <a:cxnLst>
                <a:cxn ang="0">
                  <a:pos x="connsiteX0" y="connsiteY0"/>
                </a:cxn>
                <a:cxn ang="0">
                  <a:pos x="connsiteX1" y="connsiteY1"/>
                </a:cxn>
                <a:cxn ang="0">
                  <a:pos x="connsiteX2" y="connsiteY2"/>
                </a:cxn>
                <a:cxn ang="0">
                  <a:pos x="connsiteX3" y="connsiteY3"/>
                </a:cxn>
              </a:cxnLst>
              <a:rect l="l" t="t" r="r" b="b"/>
              <a:pathLst>
                <a:path w="27489" h="24250">
                  <a:moveTo>
                    <a:pt x="0" y="0"/>
                  </a:moveTo>
                  <a:lnTo>
                    <a:pt x="27489" y="0"/>
                  </a:lnTo>
                  <a:lnTo>
                    <a:pt x="27489" y="24251"/>
                  </a:lnTo>
                  <a:lnTo>
                    <a:pt x="0" y="24251"/>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2" name="Freeform 111">
              <a:extLst>
                <a:ext uri="{FF2B5EF4-FFF2-40B4-BE49-F238E27FC236}">
                  <a16:creationId xmlns:a16="http://schemas.microsoft.com/office/drawing/2014/main" id="{C0E0A7F4-76C7-5945-A781-7130EA1CDA2C}"/>
                </a:ext>
              </a:extLst>
            </p:cNvPr>
            <p:cNvSpPr/>
            <p:nvPr/>
          </p:nvSpPr>
          <p:spPr>
            <a:xfrm>
              <a:off x="2001252" y="1725634"/>
              <a:ext cx="399183" cy="61712"/>
            </a:xfrm>
            <a:custGeom>
              <a:avLst/>
              <a:gdLst>
                <a:gd name="connsiteX0" fmla="*/ 399183 w 399183"/>
                <a:gd name="connsiteY0" fmla="*/ 61713 h 61712"/>
                <a:gd name="connsiteX1" fmla="*/ 374923 w 399183"/>
                <a:gd name="connsiteY1" fmla="*/ 61713 h 61712"/>
                <a:gd name="connsiteX2" fmla="*/ 374923 w 399183"/>
                <a:gd name="connsiteY2" fmla="*/ 24251 h 61712"/>
                <a:gd name="connsiteX3" fmla="*/ 24251 w 399183"/>
                <a:gd name="connsiteY3" fmla="*/ 24251 h 61712"/>
                <a:gd name="connsiteX4" fmla="*/ 24251 w 399183"/>
                <a:gd name="connsiteY4" fmla="*/ 61713 h 61712"/>
                <a:gd name="connsiteX5" fmla="*/ 0 w 399183"/>
                <a:gd name="connsiteY5" fmla="*/ 61713 h 61712"/>
                <a:gd name="connsiteX6" fmla="*/ 0 w 399183"/>
                <a:gd name="connsiteY6" fmla="*/ 12125 h 61712"/>
                <a:gd name="connsiteX7" fmla="*/ 12125 w 399183"/>
                <a:gd name="connsiteY7" fmla="*/ 0 h 61712"/>
                <a:gd name="connsiteX8" fmla="*/ 387058 w 399183"/>
                <a:gd name="connsiteY8" fmla="*/ 0 h 61712"/>
                <a:gd name="connsiteX9" fmla="*/ 399183 w 399183"/>
                <a:gd name="connsiteY9" fmla="*/ 12125 h 61712"/>
                <a:gd name="connsiteX10" fmla="*/ 399183 w 399183"/>
                <a:gd name="connsiteY10" fmla="*/ 61713 h 6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183" h="61712">
                  <a:moveTo>
                    <a:pt x="399183" y="61713"/>
                  </a:moveTo>
                  <a:lnTo>
                    <a:pt x="374923" y="61713"/>
                  </a:lnTo>
                  <a:lnTo>
                    <a:pt x="374923" y="24251"/>
                  </a:lnTo>
                  <a:lnTo>
                    <a:pt x="24251" y="24251"/>
                  </a:lnTo>
                  <a:lnTo>
                    <a:pt x="24251" y="61713"/>
                  </a:lnTo>
                  <a:lnTo>
                    <a:pt x="0" y="61713"/>
                  </a:lnTo>
                  <a:lnTo>
                    <a:pt x="0" y="12125"/>
                  </a:lnTo>
                  <a:cubicBezTo>
                    <a:pt x="0" y="5429"/>
                    <a:pt x="5429" y="0"/>
                    <a:pt x="12125" y="0"/>
                  </a:cubicBezTo>
                  <a:lnTo>
                    <a:pt x="387058" y="0"/>
                  </a:lnTo>
                  <a:cubicBezTo>
                    <a:pt x="393754" y="0"/>
                    <a:pt x="399183" y="5429"/>
                    <a:pt x="399183" y="12125"/>
                  </a:cubicBezTo>
                  <a:lnTo>
                    <a:pt x="399183" y="61713"/>
                  </a:ln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13" name="Graphic 7">
              <a:extLst>
                <a:ext uri="{FF2B5EF4-FFF2-40B4-BE49-F238E27FC236}">
                  <a16:creationId xmlns:a16="http://schemas.microsoft.com/office/drawing/2014/main" id="{6922B179-48C0-674E-8BF3-11C2E5E08696}"/>
                </a:ext>
              </a:extLst>
            </p:cNvPr>
            <p:cNvGrpSpPr/>
            <p:nvPr/>
          </p:nvGrpSpPr>
          <p:grpSpPr>
            <a:xfrm>
              <a:off x="2173731" y="1996211"/>
              <a:ext cx="59836" cy="24250"/>
              <a:chOff x="2173731" y="1996211"/>
              <a:chExt cx="59836" cy="24250"/>
            </a:xfrm>
            <a:solidFill>
              <a:srgbClr val="3CB4E5"/>
            </a:solidFill>
          </p:grpSpPr>
          <p:sp>
            <p:nvSpPr>
              <p:cNvPr id="114" name="Freeform 113">
                <a:extLst>
                  <a:ext uri="{FF2B5EF4-FFF2-40B4-BE49-F238E27FC236}">
                    <a16:creationId xmlns:a16="http://schemas.microsoft.com/office/drawing/2014/main" id="{3DC0D342-3238-DC4E-BA0E-38F3C14FD150}"/>
                  </a:ext>
                </a:extLst>
              </p:cNvPr>
              <p:cNvSpPr/>
              <p:nvPr/>
            </p:nvSpPr>
            <p:spPr>
              <a:xfrm>
                <a:off x="2173731" y="1996211"/>
                <a:ext cx="22640" cy="24250"/>
              </a:xfrm>
              <a:custGeom>
                <a:avLst/>
                <a:gdLst>
                  <a:gd name="connsiteX0" fmla="*/ 0 w 22640"/>
                  <a:gd name="connsiteY0" fmla="*/ 0 h 24250"/>
                  <a:gd name="connsiteX1" fmla="*/ 22641 w 22640"/>
                  <a:gd name="connsiteY1" fmla="*/ 0 h 24250"/>
                  <a:gd name="connsiteX2" fmla="*/ 22641 w 22640"/>
                  <a:gd name="connsiteY2" fmla="*/ 24250 h 24250"/>
                  <a:gd name="connsiteX3" fmla="*/ 0 w 22640"/>
                  <a:gd name="connsiteY3" fmla="*/ 24250 h 24250"/>
                </a:gdLst>
                <a:ahLst/>
                <a:cxnLst>
                  <a:cxn ang="0">
                    <a:pos x="connsiteX0" y="connsiteY0"/>
                  </a:cxn>
                  <a:cxn ang="0">
                    <a:pos x="connsiteX1" y="connsiteY1"/>
                  </a:cxn>
                  <a:cxn ang="0">
                    <a:pos x="connsiteX2" y="connsiteY2"/>
                  </a:cxn>
                  <a:cxn ang="0">
                    <a:pos x="connsiteX3" y="connsiteY3"/>
                  </a:cxn>
                </a:cxnLst>
                <a:rect l="l" t="t" r="r" b="b"/>
                <a:pathLst>
                  <a:path w="22640" h="24250">
                    <a:moveTo>
                      <a:pt x="0" y="0"/>
                    </a:moveTo>
                    <a:lnTo>
                      <a:pt x="22641" y="0"/>
                    </a:lnTo>
                    <a:lnTo>
                      <a:pt x="22641" y="24250"/>
                    </a:lnTo>
                    <a:lnTo>
                      <a:pt x="0" y="24250"/>
                    </a:ln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5" name="Freeform 114">
                <a:extLst>
                  <a:ext uri="{FF2B5EF4-FFF2-40B4-BE49-F238E27FC236}">
                    <a16:creationId xmlns:a16="http://schemas.microsoft.com/office/drawing/2014/main" id="{7FD2154B-861B-D149-B6FF-755A9A6DD690}"/>
                  </a:ext>
                </a:extLst>
              </p:cNvPr>
              <p:cNvSpPr/>
              <p:nvPr/>
            </p:nvSpPr>
            <p:spPr>
              <a:xfrm>
                <a:off x="2210926" y="1996211"/>
                <a:ext cx="22640" cy="24250"/>
              </a:xfrm>
              <a:custGeom>
                <a:avLst/>
                <a:gdLst>
                  <a:gd name="connsiteX0" fmla="*/ 0 w 22640"/>
                  <a:gd name="connsiteY0" fmla="*/ 0 h 24250"/>
                  <a:gd name="connsiteX1" fmla="*/ 22641 w 22640"/>
                  <a:gd name="connsiteY1" fmla="*/ 0 h 24250"/>
                  <a:gd name="connsiteX2" fmla="*/ 22641 w 22640"/>
                  <a:gd name="connsiteY2" fmla="*/ 24250 h 24250"/>
                  <a:gd name="connsiteX3" fmla="*/ 0 w 22640"/>
                  <a:gd name="connsiteY3" fmla="*/ 24250 h 24250"/>
                </a:gdLst>
                <a:ahLst/>
                <a:cxnLst>
                  <a:cxn ang="0">
                    <a:pos x="connsiteX0" y="connsiteY0"/>
                  </a:cxn>
                  <a:cxn ang="0">
                    <a:pos x="connsiteX1" y="connsiteY1"/>
                  </a:cxn>
                  <a:cxn ang="0">
                    <a:pos x="connsiteX2" y="connsiteY2"/>
                  </a:cxn>
                  <a:cxn ang="0">
                    <a:pos x="connsiteX3" y="connsiteY3"/>
                  </a:cxn>
                </a:cxnLst>
                <a:rect l="l" t="t" r="r" b="b"/>
                <a:pathLst>
                  <a:path w="22640" h="24250">
                    <a:moveTo>
                      <a:pt x="0" y="0"/>
                    </a:moveTo>
                    <a:lnTo>
                      <a:pt x="22641" y="0"/>
                    </a:lnTo>
                    <a:lnTo>
                      <a:pt x="22641" y="24250"/>
                    </a:lnTo>
                    <a:lnTo>
                      <a:pt x="0" y="24250"/>
                    </a:ln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18" name="Group 117">
            <a:extLst>
              <a:ext uri="{FF2B5EF4-FFF2-40B4-BE49-F238E27FC236}">
                <a16:creationId xmlns:a16="http://schemas.microsoft.com/office/drawing/2014/main" id="{C7621CF8-9196-C742-BB42-5E8772EBCDC1}"/>
              </a:ext>
            </a:extLst>
          </p:cNvPr>
          <p:cNvGrpSpPr/>
          <p:nvPr/>
        </p:nvGrpSpPr>
        <p:grpSpPr>
          <a:xfrm>
            <a:off x="7290752" y="2760338"/>
            <a:ext cx="370752" cy="553671"/>
            <a:chOff x="4289817" y="2165657"/>
            <a:chExt cx="281245" cy="420004"/>
          </a:xfrm>
        </p:grpSpPr>
        <p:sp>
          <p:nvSpPr>
            <p:cNvPr id="119" name="Freeform 118">
              <a:extLst>
                <a:ext uri="{FF2B5EF4-FFF2-40B4-BE49-F238E27FC236}">
                  <a16:creationId xmlns:a16="http://schemas.microsoft.com/office/drawing/2014/main" id="{986CDD53-636F-8145-86AC-F2E31F015AB8}"/>
                </a:ext>
              </a:extLst>
            </p:cNvPr>
            <p:cNvSpPr/>
            <p:nvPr/>
          </p:nvSpPr>
          <p:spPr>
            <a:xfrm>
              <a:off x="4379790" y="2427052"/>
              <a:ext cx="95402" cy="95402"/>
            </a:xfrm>
            <a:custGeom>
              <a:avLst/>
              <a:gdLst>
                <a:gd name="connsiteX0" fmla="*/ 47702 w 95402"/>
                <a:gd name="connsiteY0" fmla="*/ 95403 h 95402"/>
                <a:gd name="connsiteX1" fmla="*/ 47702 w 95402"/>
                <a:gd name="connsiteY1" fmla="*/ 95403 h 95402"/>
                <a:gd name="connsiteX2" fmla="*/ 0 w 95402"/>
                <a:gd name="connsiteY2" fmla="*/ 47701 h 95402"/>
                <a:gd name="connsiteX3" fmla="*/ 0 w 95402"/>
                <a:gd name="connsiteY3" fmla="*/ 47701 h 95402"/>
                <a:gd name="connsiteX4" fmla="*/ 47702 w 95402"/>
                <a:gd name="connsiteY4" fmla="*/ 0 h 95402"/>
                <a:gd name="connsiteX5" fmla="*/ 47702 w 95402"/>
                <a:gd name="connsiteY5" fmla="*/ 0 h 95402"/>
                <a:gd name="connsiteX6" fmla="*/ 95403 w 95402"/>
                <a:gd name="connsiteY6" fmla="*/ 47701 h 95402"/>
                <a:gd name="connsiteX7" fmla="*/ 95403 w 95402"/>
                <a:gd name="connsiteY7" fmla="*/ 47701 h 95402"/>
                <a:gd name="connsiteX8" fmla="*/ 47702 w 95402"/>
                <a:gd name="connsiteY8" fmla="*/ 95403 h 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02" h="95402">
                  <a:moveTo>
                    <a:pt x="47702" y="95403"/>
                  </a:moveTo>
                  <a:lnTo>
                    <a:pt x="47702" y="95403"/>
                  </a:lnTo>
                  <a:cubicBezTo>
                    <a:pt x="21470" y="95403"/>
                    <a:pt x="0" y="73933"/>
                    <a:pt x="0" y="47701"/>
                  </a:cubicBezTo>
                  <a:lnTo>
                    <a:pt x="0" y="47701"/>
                  </a:lnTo>
                  <a:cubicBezTo>
                    <a:pt x="0" y="21469"/>
                    <a:pt x="21470" y="0"/>
                    <a:pt x="47702" y="0"/>
                  </a:cubicBezTo>
                  <a:lnTo>
                    <a:pt x="47702" y="0"/>
                  </a:lnTo>
                  <a:cubicBezTo>
                    <a:pt x="73933" y="0"/>
                    <a:pt x="95403" y="21469"/>
                    <a:pt x="95403" y="47701"/>
                  </a:cubicBezTo>
                  <a:lnTo>
                    <a:pt x="95403" y="47701"/>
                  </a:lnTo>
                  <a:cubicBezTo>
                    <a:pt x="95403" y="73933"/>
                    <a:pt x="73933" y="95403"/>
                    <a:pt x="47702" y="95403"/>
                  </a:cubicBezTo>
                  <a:close/>
                </a:path>
              </a:pathLst>
            </a:custGeom>
            <a:noFill/>
            <a:ln w="2540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20" name="Graphic 7">
              <a:extLst>
                <a:ext uri="{FF2B5EF4-FFF2-40B4-BE49-F238E27FC236}">
                  <a16:creationId xmlns:a16="http://schemas.microsoft.com/office/drawing/2014/main" id="{E25316B4-87C3-D740-870A-CF1E26BEB0F7}"/>
                </a:ext>
              </a:extLst>
            </p:cNvPr>
            <p:cNvGrpSpPr/>
            <p:nvPr/>
          </p:nvGrpSpPr>
          <p:grpSpPr>
            <a:xfrm>
              <a:off x="4289817" y="2165657"/>
              <a:ext cx="281245" cy="420004"/>
              <a:chOff x="3979947" y="1733625"/>
              <a:chExt cx="281245" cy="420004"/>
            </a:xfrm>
            <a:solidFill>
              <a:srgbClr val="1E22AA"/>
            </a:solidFill>
          </p:grpSpPr>
          <p:sp>
            <p:nvSpPr>
              <p:cNvPr id="122" name="Freeform 121">
                <a:extLst>
                  <a:ext uri="{FF2B5EF4-FFF2-40B4-BE49-F238E27FC236}">
                    <a16:creationId xmlns:a16="http://schemas.microsoft.com/office/drawing/2014/main" id="{7F8ADA7F-0C84-EC46-920C-CE94B6A8B4F7}"/>
                  </a:ext>
                </a:extLst>
              </p:cNvPr>
              <p:cNvSpPr/>
              <p:nvPr/>
            </p:nvSpPr>
            <p:spPr>
              <a:xfrm>
                <a:off x="3979947" y="1733625"/>
                <a:ext cx="281245" cy="420004"/>
              </a:xfrm>
              <a:custGeom>
                <a:avLst/>
                <a:gdLst>
                  <a:gd name="connsiteX0" fmla="*/ 247736 w 281245"/>
                  <a:gd name="connsiteY0" fmla="*/ 420005 h 420004"/>
                  <a:gd name="connsiteX1" fmla="*/ 33509 w 281245"/>
                  <a:gd name="connsiteY1" fmla="*/ 420005 h 420004"/>
                  <a:gd name="connsiteX2" fmla="*/ 0 w 281245"/>
                  <a:gd name="connsiteY2" fmla="*/ 386496 h 420004"/>
                  <a:gd name="connsiteX3" fmla="*/ 0 w 281245"/>
                  <a:gd name="connsiteY3" fmla="*/ 33509 h 420004"/>
                  <a:gd name="connsiteX4" fmla="*/ 33509 w 281245"/>
                  <a:gd name="connsiteY4" fmla="*/ 0 h 420004"/>
                  <a:gd name="connsiteX5" fmla="*/ 247736 w 281245"/>
                  <a:gd name="connsiteY5" fmla="*/ 0 h 420004"/>
                  <a:gd name="connsiteX6" fmla="*/ 281245 w 281245"/>
                  <a:gd name="connsiteY6" fmla="*/ 33509 h 420004"/>
                  <a:gd name="connsiteX7" fmla="*/ 281245 w 281245"/>
                  <a:gd name="connsiteY7" fmla="*/ 386496 h 420004"/>
                  <a:gd name="connsiteX8" fmla="*/ 247736 w 281245"/>
                  <a:gd name="connsiteY8" fmla="*/ 420005 h 42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45" h="420004">
                    <a:moveTo>
                      <a:pt x="247736" y="420005"/>
                    </a:moveTo>
                    <a:lnTo>
                      <a:pt x="33509" y="420005"/>
                    </a:lnTo>
                    <a:cubicBezTo>
                      <a:pt x="15002" y="420005"/>
                      <a:pt x="0" y="405003"/>
                      <a:pt x="0" y="386496"/>
                    </a:cubicBezTo>
                    <a:lnTo>
                      <a:pt x="0" y="33509"/>
                    </a:lnTo>
                    <a:cubicBezTo>
                      <a:pt x="0" y="15002"/>
                      <a:pt x="15002" y="0"/>
                      <a:pt x="33509" y="0"/>
                    </a:cubicBezTo>
                    <a:lnTo>
                      <a:pt x="247736" y="0"/>
                    </a:lnTo>
                    <a:cubicBezTo>
                      <a:pt x="266243" y="0"/>
                      <a:pt x="281245" y="15002"/>
                      <a:pt x="281245" y="33509"/>
                    </a:cubicBezTo>
                    <a:lnTo>
                      <a:pt x="281245" y="386496"/>
                    </a:lnTo>
                    <a:cubicBezTo>
                      <a:pt x="281235" y="405003"/>
                      <a:pt x="266233" y="420005"/>
                      <a:pt x="247736" y="420005"/>
                    </a:cubicBezTo>
                    <a:close/>
                  </a:path>
                </a:pathLst>
              </a:custGeom>
              <a:noFill/>
              <a:ln w="28575"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3" name="Freeform 122">
                <a:extLst>
                  <a:ext uri="{FF2B5EF4-FFF2-40B4-BE49-F238E27FC236}">
                    <a16:creationId xmlns:a16="http://schemas.microsoft.com/office/drawing/2014/main" id="{377F68E0-C3F8-DC44-B3A1-34E14876FE70}"/>
                  </a:ext>
                </a:extLst>
              </p:cNvPr>
              <p:cNvSpPr/>
              <p:nvPr/>
            </p:nvSpPr>
            <p:spPr>
              <a:xfrm>
                <a:off x="4016075" y="1768449"/>
                <a:ext cx="211026" cy="174145"/>
              </a:xfrm>
              <a:custGeom>
                <a:avLst/>
                <a:gdLst>
                  <a:gd name="connsiteX0" fmla="*/ 189766 w 211026"/>
                  <a:gd name="connsiteY0" fmla="*/ 174145 h 174145"/>
                  <a:gd name="connsiteX1" fmla="*/ 21260 w 211026"/>
                  <a:gd name="connsiteY1" fmla="*/ 174145 h 174145"/>
                  <a:gd name="connsiteX2" fmla="*/ 0 w 211026"/>
                  <a:gd name="connsiteY2" fmla="*/ 152886 h 174145"/>
                  <a:gd name="connsiteX3" fmla="*/ 0 w 211026"/>
                  <a:gd name="connsiteY3" fmla="*/ 21260 h 174145"/>
                  <a:gd name="connsiteX4" fmla="*/ 21260 w 211026"/>
                  <a:gd name="connsiteY4" fmla="*/ 0 h 174145"/>
                  <a:gd name="connsiteX5" fmla="*/ 189766 w 211026"/>
                  <a:gd name="connsiteY5" fmla="*/ 0 h 174145"/>
                  <a:gd name="connsiteX6" fmla="*/ 211026 w 211026"/>
                  <a:gd name="connsiteY6" fmla="*/ 21260 h 174145"/>
                  <a:gd name="connsiteX7" fmla="*/ 211026 w 211026"/>
                  <a:gd name="connsiteY7" fmla="*/ 152886 h 174145"/>
                  <a:gd name="connsiteX8" fmla="*/ 189766 w 211026"/>
                  <a:gd name="connsiteY8" fmla="*/ 174145 h 17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26" h="174145">
                    <a:moveTo>
                      <a:pt x="189766" y="174145"/>
                    </a:moveTo>
                    <a:lnTo>
                      <a:pt x="21260" y="174145"/>
                    </a:lnTo>
                    <a:cubicBezTo>
                      <a:pt x="9515" y="174145"/>
                      <a:pt x="0" y="164630"/>
                      <a:pt x="0" y="152886"/>
                    </a:cubicBezTo>
                    <a:lnTo>
                      <a:pt x="0" y="21260"/>
                    </a:lnTo>
                    <a:cubicBezTo>
                      <a:pt x="0" y="9515"/>
                      <a:pt x="9515" y="0"/>
                      <a:pt x="21260" y="0"/>
                    </a:cubicBezTo>
                    <a:lnTo>
                      <a:pt x="189766" y="0"/>
                    </a:lnTo>
                    <a:cubicBezTo>
                      <a:pt x="201511" y="0"/>
                      <a:pt x="211026" y="9515"/>
                      <a:pt x="211026" y="21260"/>
                    </a:cubicBezTo>
                    <a:lnTo>
                      <a:pt x="211026" y="152886"/>
                    </a:lnTo>
                    <a:cubicBezTo>
                      <a:pt x="211026" y="164630"/>
                      <a:pt x="201511" y="174145"/>
                      <a:pt x="189766" y="174145"/>
                    </a:cubicBez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1" name="Freeform 120">
              <a:extLst>
                <a:ext uri="{FF2B5EF4-FFF2-40B4-BE49-F238E27FC236}">
                  <a16:creationId xmlns:a16="http://schemas.microsoft.com/office/drawing/2014/main" id="{36ABEB0F-0B25-6D40-81F9-50BE0E468A2D}"/>
                </a:ext>
              </a:extLst>
            </p:cNvPr>
            <p:cNvSpPr/>
            <p:nvPr/>
          </p:nvSpPr>
          <p:spPr>
            <a:xfrm>
              <a:off x="4413137" y="2453302"/>
              <a:ext cx="39666" cy="44838"/>
            </a:xfrm>
            <a:custGeom>
              <a:avLst/>
              <a:gdLst>
                <a:gd name="connsiteX0" fmla="*/ 4763 w 39666"/>
                <a:gd name="connsiteY0" fmla="*/ 44406 h 44838"/>
                <a:gd name="connsiteX1" fmla="*/ 38081 w 39666"/>
                <a:gd name="connsiteY1" fmla="*/ 25165 h 44838"/>
                <a:gd name="connsiteX2" fmla="*/ 38081 w 39666"/>
                <a:gd name="connsiteY2" fmla="*/ 19670 h 44838"/>
                <a:gd name="connsiteX3" fmla="*/ 4763 w 39666"/>
                <a:gd name="connsiteY3" fmla="*/ 429 h 44838"/>
                <a:gd name="connsiteX4" fmla="*/ 0 w 39666"/>
                <a:gd name="connsiteY4" fmla="*/ 3182 h 44838"/>
                <a:gd name="connsiteX5" fmla="*/ 0 w 39666"/>
                <a:gd name="connsiteY5" fmla="*/ 41653 h 44838"/>
                <a:gd name="connsiteX6" fmla="*/ 4763 w 39666"/>
                <a:gd name="connsiteY6" fmla="*/ 44406 h 4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6" h="44838">
                  <a:moveTo>
                    <a:pt x="4763" y="44406"/>
                  </a:moveTo>
                  <a:lnTo>
                    <a:pt x="38081" y="25165"/>
                  </a:lnTo>
                  <a:cubicBezTo>
                    <a:pt x="40195" y="23946"/>
                    <a:pt x="40195" y="20889"/>
                    <a:pt x="38081" y="19670"/>
                  </a:cubicBezTo>
                  <a:lnTo>
                    <a:pt x="4763" y="429"/>
                  </a:lnTo>
                  <a:cubicBezTo>
                    <a:pt x="2648" y="-790"/>
                    <a:pt x="0" y="734"/>
                    <a:pt x="0" y="3182"/>
                  </a:cubicBezTo>
                  <a:lnTo>
                    <a:pt x="0" y="41653"/>
                  </a:lnTo>
                  <a:cubicBezTo>
                    <a:pt x="0" y="44101"/>
                    <a:pt x="2638" y="45635"/>
                    <a:pt x="4763" y="44406"/>
                  </a:cubicBez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24" name="Graphic 7">
            <a:extLst>
              <a:ext uri="{FF2B5EF4-FFF2-40B4-BE49-F238E27FC236}">
                <a16:creationId xmlns:a16="http://schemas.microsoft.com/office/drawing/2014/main" id="{9D76EA28-2BDE-3B46-8D62-FDF837DCBF6F}"/>
              </a:ext>
            </a:extLst>
          </p:cNvPr>
          <p:cNvGrpSpPr/>
          <p:nvPr/>
        </p:nvGrpSpPr>
        <p:grpSpPr>
          <a:xfrm>
            <a:off x="5887512" y="3039513"/>
            <a:ext cx="901828" cy="1049722"/>
            <a:chOff x="3437517" y="1737273"/>
            <a:chExt cx="371741" cy="468829"/>
          </a:xfrm>
          <a:solidFill>
            <a:srgbClr val="1E22AA"/>
          </a:solidFill>
        </p:grpSpPr>
        <p:grpSp>
          <p:nvGrpSpPr>
            <p:cNvPr id="125" name="Graphic 7">
              <a:extLst>
                <a:ext uri="{FF2B5EF4-FFF2-40B4-BE49-F238E27FC236}">
                  <a16:creationId xmlns:a16="http://schemas.microsoft.com/office/drawing/2014/main" id="{B86745BB-8021-FB4B-B644-4B861260794F}"/>
                </a:ext>
              </a:extLst>
            </p:cNvPr>
            <p:cNvGrpSpPr/>
            <p:nvPr/>
          </p:nvGrpSpPr>
          <p:grpSpPr>
            <a:xfrm>
              <a:off x="3437517" y="1737273"/>
              <a:ext cx="307810" cy="414956"/>
              <a:chOff x="3437517" y="1737273"/>
              <a:chExt cx="307810" cy="414956"/>
            </a:xfrm>
            <a:noFill/>
          </p:grpSpPr>
          <p:sp>
            <p:nvSpPr>
              <p:cNvPr id="132" name="Freeform 131">
                <a:extLst>
                  <a:ext uri="{FF2B5EF4-FFF2-40B4-BE49-F238E27FC236}">
                    <a16:creationId xmlns:a16="http://schemas.microsoft.com/office/drawing/2014/main" id="{C1FEE7B2-244C-6A4E-994B-66D3FA5BFAD3}"/>
                  </a:ext>
                </a:extLst>
              </p:cNvPr>
              <p:cNvSpPr/>
              <p:nvPr/>
            </p:nvSpPr>
            <p:spPr>
              <a:xfrm>
                <a:off x="3437517" y="1737273"/>
                <a:ext cx="188795" cy="414956"/>
              </a:xfrm>
              <a:custGeom>
                <a:avLst/>
                <a:gdLst>
                  <a:gd name="connsiteX0" fmla="*/ 165868 w 188795"/>
                  <a:gd name="connsiteY0" fmla="*/ 414957 h 414956"/>
                  <a:gd name="connsiteX1" fmla="*/ 15631 w 188795"/>
                  <a:gd name="connsiteY1" fmla="*/ 414957 h 414956"/>
                  <a:gd name="connsiteX2" fmla="*/ 0 w 188795"/>
                  <a:gd name="connsiteY2" fmla="*/ 399326 h 414956"/>
                  <a:gd name="connsiteX3" fmla="*/ 0 w 188795"/>
                  <a:gd name="connsiteY3" fmla="*/ 15630 h 414956"/>
                  <a:gd name="connsiteX4" fmla="*/ 15631 w 188795"/>
                  <a:gd name="connsiteY4" fmla="*/ 0 h 414956"/>
                  <a:gd name="connsiteX5" fmla="*/ 188795 w 188795"/>
                  <a:gd name="connsiteY5" fmla="*/ 0 h 41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95" h="414956">
                    <a:moveTo>
                      <a:pt x="165868" y="414957"/>
                    </a:moveTo>
                    <a:lnTo>
                      <a:pt x="15631" y="414957"/>
                    </a:lnTo>
                    <a:cubicBezTo>
                      <a:pt x="7001" y="414957"/>
                      <a:pt x="0" y="407956"/>
                      <a:pt x="0" y="399326"/>
                    </a:cubicBezTo>
                    <a:lnTo>
                      <a:pt x="0" y="15630"/>
                    </a:lnTo>
                    <a:cubicBezTo>
                      <a:pt x="0" y="7001"/>
                      <a:pt x="7001" y="0"/>
                      <a:pt x="15631" y="0"/>
                    </a:cubicBezTo>
                    <a:lnTo>
                      <a:pt x="188795" y="0"/>
                    </a:lnTo>
                  </a:path>
                </a:pathLst>
              </a:custGeom>
              <a:noFill/>
              <a:ln w="28575"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3" name="Freeform 132">
                <a:extLst>
                  <a:ext uri="{FF2B5EF4-FFF2-40B4-BE49-F238E27FC236}">
                    <a16:creationId xmlns:a16="http://schemas.microsoft.com/office/drawing/2014/main" id="{80D3E741-4C96-A249-B819-0E6DDB56119E}"/>
                  </a:ext>
                </a:extLst>
              </p:cNvPr>
              <p:cNvSpPr/>
              <p:nvPr/>
            </p:nvSpPr>
            <p:spPr>
              <a:xfrm>
                <a:off x="3745327" y="1857946"/>
                <a:ext cx="9525" cy="143922"/>
              </a:xfrm>
              <a:custGeom>
                <a:avLst/>
                <a:gdLst>
                  <a:gd name="connsiteX0" fmla="*/ 0 w 9525"/>
                  <a:gd name="connsiteY0" fmla="*/ 0 h 143922"/>
                  <a:gd name="connsiteX1" fmla="*/ 0 w 9525"/>
                  <a:gd name="connsiteY1" fmla="*/ 143923 h 143922"/>
                </a:gdLst>
                <a:ahLst/>
                <a:cxnLst>
                  <a:cxn ang="0">
                    <a:pos x="connsiteX0" y="connsiteY0"/>
                  </a:cxn>
                  <a:cxn ang="0">
                    <a:pos x="connsiteX1" y="connsiteY1"/>
                  </a:cxn>
                </a:cxnLst>
                <a:rect l="l" t="t" r="r" b="b"/>
                <a:pathLst>
                  <a:path w="9525" h="143922">
                    <a:moveTo>
                      <a:pt x="0" y="0"/>
                    </a:moveTo>
                    <a:lnTo>
                      <a:pt x="0" y="143923"/>
                    </a:lnTo>
                  </a:path>
                </a:pathLst>
              </a:custGeom>
              <a:ln w="23813"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4" name="Freeform 133">
                <a:extLst>
                  <a:ext uri="{FF2B5EF4-FFF2-40B4-BE49-F238E27FC236}">
                    <a16:creationId xmlns:a16="http://schemas.microsoft.com/office/drawing/2014/main" id="{FFC7F1B1-4525-4F45-BD00-91C76A37C2E7}"/>
                  </a:ext>
                </a:extLst>
              </p:cNvPr>
              <p:cNvSpPr/>
              <p:nvPr/>
            </p:nvSpPr>
            <p:spPr>
              <a:xfrm>
                <a:off x="3624655" y="1737273"/>
                <a:ext cx="120672" cy="120672"/>
              </a:xfrm>
              <a:custGeom>
                <a:avLst/>
                <a:gdLst>
                  <a:gd name="connsiteX0" fmla="*/ 119701 w 120672"/>
                  <a:gd name="connsiteY0" fmla="*/ 120672 h 120672"/>
                  <a:gd name="connsiteX1" fmla="*/ 0 w 120672"/>
                  <a:gd name="connsiteY1" fmla="*/ 120672 h 120672"/>
                  <a:gd name="connsiteX2" fmla="*/ 0 w 120672"/>
                  <a:gd name="connsiteY2" fmla="*/ 972 h 120672"/>
                  <a:gd name="connsiteX3" fmla="*/ 1657 w 120672"/>
                  <a:gd name="connsiteY3" fmla="*/ 286 h 120672"/>
                  <a:gd name="connsiteX4" fmla="*/ 120387 w 120672"/>
                  <a:gd name="connsiteY4" fmla="*/ 119015 h 120672"/>
                  <a:gd name="connsiteX5" fmla="*/ 119701 w 120672"/>
                  <a:gd name="connsiteY5" fmla="*/ 120672 h 12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2" h="120672">
                    <a:moveTo>
                      <a:pt x="119701" y="120672"/>
                    </a:moveTo>
                    <a:lnTo>
                      <a:pt x="0" y="120672"/>
                    </a:lnTo>
                    <a:lnTo>
                      <a:pt x="0" y="972"/>
                    </a:lnTo>
                    <a:cubicBezTo>
                      <a:pt x="0" y="105"/>
                      <a:pt x="1048" y="-324"/>
                      <a:pt x="1657" y="286"/>
                    </a:cubicBezTo>
                    <a:lnTo>
                      <a:pt x="120387" y="119015"/>
                    </a:lnTo>
                    <a:cubicBezTo>
                      <a:pt x="120996" y="119625"/>
                      <a:pt x="120568" y="120672"/>
                      <a:pt x="119701" y="120672"/>
                    </a:cubicBezTo>
                    <a:close/>
                  </a:path>
                </a:pathLst>
              </a:custGeom>
              <a:noFill/>
              <a:ln w="28575"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6" name="Freeform 125">
              <a:extLst>
                <a:ext uri="{FF2B5EF4-FFF2-40B4-BE49-F238E27FC236}">
                  <a16:creationId xmlns:a16="http://schemas.microsoft.com/office/drawing/2014/main" id="{600F8B82-EB73-A74B-AD03-A70E439D91E5}"/>
                </a:ext>
              </a:extLst>
            </p:cNvPr>
            <p:cNvSpPr/>
            <p:nvPr/>
          </p:nvSpPr>
          <p:spPr>
            <a:xfrm>
              <a:off x="3678116" y="2067753"/>
              <a:ext cx="93566" cy="115733"/>
            </a:xfrm>
            <a:custGeom>
              <a:avLst/>
              <a:gdLst>
                <a:gd name="connsiteX0" fmla="*/ 25492 w 93566"/>
                <a:gd name="connsiteY0" fmla="*/ 0 h 115733"/>
                <a:gd name="connsiteX1" fmla="*/ 25492 w 93566"/>
                <a:gd name="connsiteY1" fmla="*/ 55569 h 115733"/>
                <a:gd name="connsiteX2" fmla="*/ 5985 w 93566"/>
                <a:gd name="connsiteY2" fmla="*/ 55569 h 115733"/>
                <a:gd name="connsiteX3" fmla="*/ 1413 w 93566"/>
                <a:gd name="connsiteY3" fmla="*/ 65389 h 115733"/>
                <a:gd name="connsiteX4" fmla="*/ 41961 w 93566"/>
                <a:gd name="connsiteY4" fmla="*/ 113605 h 115733"/>
                <a:gd name="connsiteX5" fmla="*/ 51086 w 93566"/>
                <a:gd name="connsiteY5" fmla="*/ 113633 h 115733"/>
                <a:gd name="connsiteX6" fmla="*/ 92129 w 93566"/>
                <a:gd name="connsiteY6" fmla="*/ 65418 h 115733"/>
                <a:gd name="connsiteX7" fmla="*/ 87576 w 93566"/>
                <a:gd name="connsiteY7" fmla="*/ 55569 h 115733"/>
                <a:gd name="connsiteX8" fmla="*/ 66230 w 93566"/>
                <a:gd name="connsiteY8" fmla="*/ 55569 h 115733"/>
                <a:gd name="connsiteX9" fmla="*/ 66230 w 93566"/>
                <a:gd name="connsiteY9" fmla="*/ 590 h 1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566" h="115733">
                  <a:moveTo>
                    <a:pt x="25492" y="0"/>
                  </a:moveTo>
                  <a:lnTo>
                    <a:pt x="25492" y="55569"/>
                  </a:lnTo>
                  <a:lnTo>
                    <a:pt x="5985" y="55569"/>
                  </a:lnTo>
                  <a:cubicBezTo>
                    <a:pt x="908" y="55569"/>
                    <a:pt x="-1854" y="61503"/>
                    <a:pt x="1413" y="65389"/>
                  </a:cubicBezTo>
                  <a:lnTo>
                    <a:pt x="41961" y="113605"/>
                  </a:lnTo>
                  <a:cubicBezTo>
                    <a:pt x="44342" y="116434"/>
                    <a:pt x="48685" y="116443"/>
                    <a:pt x="51086" y="113633"/>
                  </a:cubicBezTo>
                  <a:lnTo>
                    <a:pt x="92129" y="65418"/>
                  </a:lnTo>
                  <a:cubicBezTo>
                    <a:pt x="95434" y="61541"/>
                    <a:pt x="92672" y="55569"/>
                    <a:pt x="87576" y="55569"/>
                  </a:cubicBezTo>
                  <a:lnTo>
                    <a:pt x="66230" y="55569"/>
                  </a:lnTo>
                  <a:lnTo>
                    <a:pt x="66230" y="590"/>
                  </a:lnTo>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27" name="Graphic 7">
              <a:extLst>
                <a:ext uri="{FF2B5EF4-FFF2-40B4-BE49-F238E27FC236}">
                  <a16:creationId xmlns:a16="http://schemas.microsoft.com/office/drawing/2014/main" id="{AD6A4A60-0692-D546-82C9-99E4524205EC}"/>
                </a:ext>
              </a:extLst>
            </p:cNvPr>
            <p:cNvGrpSpPr/>
            <p:nvPr/>
          </p:nvGrpSpPr>
          <p:grpSpPr>
            <a:xfrm>
              <a:off x="3491618" y="1896009"/>
              <a:ext cx="167873" cy="171883"/>
              <a:chOff x="3491618" y="1896009"/>
              <a:chExt cx="167873" cy="171883"/>
            </a:xfrm>
            <a:solidFill>
              <a:srgbClr val="1E22AA"/>
            </a:solidFill>
          </p:grpSpPr>
          <p:sp>
            <p:nvSpPr>
              <p:cNvPr id="129" name="Freeform 128">
                <a:extLst>
                  <a:ext uri="{FF2B5EF4-FFF2-40B4-BE49-F238E27FC236}">
                    <a16:creationId xmlns:a16="http://schemas.microsoft.com/office/drawing/2014/main" id="{A01A628D-253A-4643-88F8-7EE8D94E5BA5}"/>
                  </a:ext>
                </a:extLst>
              </p:cNvPr>
              <p:cNvSpPr/>
              <p:nvPr/>
            </p:nvSpPr>
            <p:spPr>
              <a:xfrm>
                <a:off x="3537576" y="1896009"/>
                <a:ext cx="108642" cy="142111"/>
              </a:xfrm>
              <a:custGeom>
                <a:avLst/>
                <a:gdLst>
                  <a:gd name="connsiteX0" fmla="*/ 108642 w 108642"/>
                  <a:gd name="connsiteY0" fmla="*/ 121595 h 142111"/>
                  <a:gd name="connsiteX1" fmla="*/ 108642 w 108642"/>
                  <a:gd name="connsiteY1" fmla="*/ 4285 h 142111"/>
                  <a:gd name="connsiteX2" fmla="*/ 103565 w 108642"/>
                  <a:gd name="connsiteY2" fmla="*/ 75 h 142111"/>
                  <a:gd name="connsiteX3" fmla="*/ 3486 w 108642"/>
                  <a:gd name="connsiteY3" fmla="*/ 18973 h 142111"/>
                  <a:gd name="connsiteX4" fmla="*/ 0 w 108642"/>
                  <a:gd name="connsiteY4" fmla="*/ 23183 h 142111"/>
                  <a:gd name="connsiteX5" fmla="*/ 0 w 108642"/>
                  <a:gd name="connsiteY5" fmla="*/ 142112 h 14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42" h="142111">
                    <a:moveTo>
                      <a:pt x="108642" y="121595"/>
                    </a:moveTo>
                    <a:lnTo>
                      <a:pt x="108642" y="4285"/>
                    </a:lnTo>
                    <a:cubicBezTo>
                      <a:pt x="108642" y="1599"/>
                      <a:pt x="106204" y="-420"/>
                      <a:pt x="103565" y="75"/>
                    </a:cubicBezTo>
                    <a:lnTo>
                      <a:pt x="3486" y="18973"/>
                    </a:lnTo>
                    <a:cubicBezTo>
                      <a:pt x="1467" y="19354"/>
                      <a:pt x="0" y="21125"/>
                      <a:pt x="0" y="23183"/>
                    </a:cubicBezTo>
                    <a:lnTo>
                      <a:pt x="0" y="142112"/>
                    </a:lnTo>
                  </a:path>
                </a:pathLst>
              </a:custGeom>
              <a:noFill/>
              <a:ln w="25400"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0" name="Freeform 129">
                <a:extLst>
                  <a:ext uri="{FF2B5EF4-FFF2-40B4-BE49-F238E27FC236}">
                    <a16:creationId xmlns:a16="http://schemas.microsoft.com/office/drawing/2014/main" id="{35CE072D-4331-5D4C-98AD-A90B652BC405}"/>
                  </a:ext>
                </a:extLst>
              </p:cNvPr>
              <p:cNvSpPr/>
              <p:nvPr/>
            </p:nvSpPr>
            <p:spPr>
              <a:xfrm rot="-5229423">
                <a:off x="3489161" y="2006721"/>
                <a:ext cx="63628" cy="58713"/>
              </a:xfrm>
              <a:custGeom>
                <a:avLst/>
                <a:gdLst>
                  <a:gd name="connsiteX0" fmla="*/ 63629 w 63628"/>
                  <a:gd name="connsiteY0" fmla="*/ 29357 h 58713"/>
                  <a:gd name="connsiteX1" fmla="*/ 31815 w 63628"/>
                  <a:gd name="connsiteY1" fmla="*/ 58714 h 58713"/>
                  <a:gd name="connsiteX2" fmla="*/ 0 w 63628"/>
                  <a:gd name="connsiteY2" fmla="*/ 29357 h 58713"/>
                  <a:gd name="connsiteX3" fmla="*/ 31815 w 63628"/>
                  <a:gd name="connsiteY3" fmla="*/ 0 h 58713"/>
                  <a:gd name="connsiteX4" fmla="*/ 63629 w 63628"/>
                  <a:gd name="connsiteY4" fmla="*/ 29357 h 5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8" h="58713">
                    <a:moveTo>
                      <a:pt x="63629" y="29357"/>
                    </a:moveTo>
                    <a:cubicBezTo>
                      <a:pt x="63629" y="45570"/>
                      <a:pt x="49385" y="58714"/>
                      <a:pt x="31815" y="58714"/>
                    </a:cubicBezTo>
                    <a:cubicBezTo>
                      <a:pt x="14244" y="58714"/>
                      <a:pt x="0" y="45570"/>
                      <a:pt x="0" y="29357"/>
                    </a:cubicBezTo>
                    <a:cubicBezTo>
                      <a:pt x="0" y="13143"/>
                      <a:pt x="14244" y="0"/>
                      <a:pt x="31815" y="0"/>
                    </a:cubicBezTo>
                    <a:cubicBezTo>
                      <a:pt x="49385" y="0"/>
                      <a:pt x="63629" y="13143"/>
                      <a:pt x="63629" y="29357"/>
                    </a:cubicBez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1" name="Freeform 130">
                <a:extLst>
                  <a:ext uri="{FF2B5EF4-FFF2-40B4-BE49-F238E27FC236}">
                    <a16:creationId xmlns:a16="http://schemas.microsoft.com/office/drawing/2014/main" id="{C6842D46-EE72-D045-A9C8-AFABDAF7D40B}"/>
                  </a:ext>
                </a:extLst>
              </p:cNvPr>
              <p:cNvSpPr/>
              <p:nvPr/>
            </p:nvSpPr>
            <p:spPr>
              <a:xfrm rot="-5229080">
                <a:off x="3598319" y="1988229"/>
                <a:ext cx="63629" cy="58714"/>
              </a:xfrm>
              <a:custGeom>
                <a:avLst/>
                <a:gdLst>
                  <a:gd name="connsiteX0" fmla="*/ 63629 w 63629"/>
                  <a:gd name="connsiteY0" fmla="*/ 29357 h 58714"/>
                  <a:gd name="connsiteX1" fmla="*/ 31815 w 63629"/>
                  <a:gd name="connsiteY1" fmla="*/ 58714 h 58714"/>
                  <a:gd name="connsiteX2" fmla="*/ 0 w 63629"/>
                  <a:gd name="connsiteY2" fmla="*/ 29357 h 58714"/>
                  <a:gd name="connsiteX3" fmla="*/ 31815 w 63629"/>
                  <a:gd name="connsiteY3" fmla="*/ 0 h 58714"/>
                  <a:gd name="connsiteX4" fmla="*/ 63629 w 63629"/>
                  <a:gd name="connsiteY4" fmla="*/ 29357 h 5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9" h="58714">
                    <a:moveTo>
                      <a:pt x="63629" y="29357"/>
                    </a:moveTo>
                    <a:cubicBezTo>
                      <a:pt x="63629" y="45571"/>
                      <a:pt x="49385" y="58714"/>
                      <a:pt x="31815" y="58714"/>
                    </a:cubicBezTo>
                    <a:cubicBezTo>
                      <a:pt x="14244" y="58714"/>
                      <a:pt x="0" y="45571"/>
                      <a:pt x="0" y="29357"/>
                    </a:cubicBezTo>
                    <a:cubicBezTo>
                      <a:pt x="0" y="13144"/>
                      <a:pt x="14244" y="0"/>
                      <a:pt x="31815" y="0"/>
                    </a:cubicBezTo>
                    <a:cubicBezTo>
                      <a:pt x="49385" y="0"/>
                      <a:pt x="63629" y="13144"/>
                      <a:pt x="63629" y="29357"/>
                    </a:cubicBezTo>
                    <a:close/>
                  </a:path>
                </a:pathLst>
              </a:custGeom>
              <a:solidFill>
                <a:srgbClr val="001E6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8" name="Freeform 127">
              <a:extLst>
                <a:ext uri="{FF2B5EF4-FFF2-40B4-BE49-F238E27FC236}">
                  <a16:creationId xmlns:a16="http://schemas.microsoft.com/office/drawing/2014/main" id="{CBFD7A65-4BD2-9B4F-94F4-923DDABB55CD}"/>
                </a:ext>
              </a:extLst>
            </p:cNvPr>
            <p:cNvSpPr/>
            <p:nvPr/>
          </p:nvSpPr>
          <p:spPr>
            <a:xfrm>
              <a:off x="3636685" y="2033529"/>
              <a:ext cx="172573" cy="172573"/>
            </a:xfrm>
            <a:custGeom>
              <a:avLst/>
              <a:gdLst>
                <a:gd name="connsiteX0" fmla="*/ 172574 w 172573"/>
                <a:gd name="connsiteY0" fmla="*/ 86287 h 172573"/>
                <a:gd name="connsiteX1" fmla="*/ 86287 w 172573"/>
                <a:gd name="connsiteY1" fmla="*/ 172574 h 172573"/>
                <a:gd name="connsiteX2" fmla="*/ 0 w 172573"/>
                <a:gd name="connsiteY2" fmla="*/ 86287 h 172573"/>
                <a:gd name="connsiteX3" fmla="*/ 86287 w 172573"/>
                <a:gd name="connsiteY3" fmla="*/ 0 h 172573"/>
                <a:gd name="connsiteX4" fmla="*/ 172574 w 172573"/>
                <a:gd name="connsiteY4" fmla="*/ 86287 h 17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 h="172573">
                  <a:moveTo>
                    <a:pt x="172574" y="86287"/>
                  </a:moveTo>
                  <a:cubicBezTo>
                    <a:pt x="172574" y="133942"/>
                    <a:pt x="133942" y="172574"/>
                    <a:pt x="86287" y="172574"/>
                  </a:cubicBezTo>
                  <a:cubicBezTo>
                    <a:pt x="38632" y="172574"/>
                    <a:pt x="0" y="133942"/>
                    <a:pt x="0" y="86287"/>
                  </a:cubicBezTo>
                  <a:cubicBezTo>
                    <a:pt x="0" y="38632"/>
                    <a:pt x="38632" y="0"/>
                    <a:pt x="86287" y="0"/>
                  </a:cubicBezTo>
                  <a:cubicBezTo>
                    <a:pt x="133942" y="0"/>
                    <a:pt x="172574" y="38632"/>
                    <a:pt x="172574" y="86287"/>
                  </a:cubicBezTo>
                  <a:close/>
                </a:path>
              </a:pathLst>
            </a:custGeom>
            <a:noFill/>
            <a:ln w="15663" cap="rnd">
              <a:solidFill>
                <a:srgbClr val="3CB4E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5" name="Graphic 7">
            <a:extLst>
              <a:ext uri="{FF2B5EF4-FFF2-40B4-BE49-F238E27FC236}">
                <a16:creationId xmlns:a16="http://schemas.microsoft.com/office/drawing/2014/main" id="{0B870A80-CB0C-0842-B46E-CB72AF7E4DE2}"/>
              </a:ext>
            </a:extLst>
          </p:cNvPr>
          <p:cNvGrpSpPr/>
          <p:nvPr/>
        </p:nvGrpSpPr>
        <p:grpSpPr>
          <a:xfrm>
            <a:off x="4849542" y="3923993"/>
            <a:ext cx="517961" cy="302155"/>
            <a:chOff x="2797094" y="1848468"/>
            <a:chExt cx="392915" cy="229209"/>
          </a:xfrm>
          <a:solidFill>
            <a:srgbClr val="1E22AA"/>
          </a:solidFill>
        </p:grpSpPr>
        <p:grpSp>
          <p:nvGrpSpPr>
            <p:cNvPr id="136" name="Graphic 7">
              <a:extLst>
                <a:ext uri="{FF2B5EF4-FFF2-40B4-BE49-F238E27FC236}">
                  <a16:creationId xmlns:a16="http://schemas.microsoft.com/office/drawing/2014/main" id="{260C7A92-68FA-AA45-998B-D46FE9FC20B5}"/>
                </a:ext>
              </a:extLst>
            </p:cNvPr>
            <p:cNvGrpSpPr/>
            <p:nvPr/>
          </p:nvGrpSpPr>
          <p:grpSpPr>
            <a:xfrm>
              <a:off x="2913680" y="1904190"/>
              <a:ext cx="159753" cy="69627"/>
              <a:chOff x="2913680" y="1904190"/>
              <a:chExt cx="159753" cy="69627"/>
            </a:xfrm>
            <a:solidFill>
              <a:srgbClr val="3CB4E5"/>
            </a:solidFill>
          </p:grpSpPr>
          <p:sp>
            <p:nvSpPr>
              <p:cNvPr id="142" name="Freeform 141">
                <a:extLst>
                  <a:ext uri="{FF2B5EF4-FFF2-40B4-BE49-F238E27FC236}">
                    <a16:creationId xmlns:a16="http://schemas.microsoft.com/office/drawing/2014/main" id="{0620613B-A8C3-794E-B1CF-9B91CFEC4A59}"/>
                  </a:ext>
                </a:extLst>
              </p:cNvPr>
              <p:cNvSpPr/>
              <p:nvPr/>
            </p:nvSpPr>
            <p:spPr>
              <a:xfrm>
                <a:off x="2913680" y="1904190"/>
                <a:ext cx="69628" cy="69627"/>
              </a:xfrm>
              <a:custGeom>
                <a:avLst/>
                <a:gdLst>
                  <a:gd name="connsiteX0" fmla="*/ 34814 w 69628"/>
                  <a:gd name="connsiteY0" fmla="*/ 17793 h 69627"/>
                  <a:gd name="connsiteX1" fmla="*/ 51835 w 69628"/>
                  <a:gd name="connsiteY1" fmla="*/ 34814 h 69627"/>
                  <a:gd name="connsiteX2" fmla="*/ 34814 w 69628"/>
                  <a:gd name="connsiteY2" fmla="*/ 51835 h 69627"/>
                  <a:gd name="connsiteX3" fmla="*/ 17793 w 69628"/>
                  <a:gd name="connsiteY3" fmla="*/ 34814 h 69627"/>
                  <a:gd name="connsiteX4" fmla="*/ 34814 w 69628"/>
                  <a:gd name="connsiteY4" fmla="*/ 17793 h 69627"/>
                  <a:gd name="connsiteX5" fmla="*/ 34814 w 69628"/>
                  <a:gd name="connsiteY5" fmla="*/ 0 h 69627"/>
                  <a:gd name="connsiteX6" fmla="*/ 0 w 69628"/>
                  <a:gd name="connsiteY6" fmla="*/ 34814 h 69627"/>
                  <a:gd name="connsiteX7" fmla="*/ 34814 w 69628"/>
                  <a:gd name="connsiteY7" fmla="*/ 69628 h 69627"/>
                  <a:gd name="connsiteX8" fmla="*/ 69628 w 69628"/>
                  <a:gd name="connsiteY8" fmla="*/ 34814 h 69627"/>
                  <a:gd name="connsiteX9" fmla="*/ 34814 w 69628"/>
                  <a:gd name="connsiteY9" fmla="*/ 0 h 69627"/>
                  <a:gd name="connsiteX10" fmla="*/ 34814 w 69628"/>
                  <a:gd name="connsiteY10" fmla="*/ 0 h 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28" h="69627">
                    <a:moveTo>
                      <a:pt x="34814" y="17793"/>
                    </a:moveTo>
                    <a:cubicBezTo>
                      <a:pt x="44215" y="17793"/>
                      <a:pt x="51835" y="25413"/>
                      <a:pt x="51835" y="34814"/>
                    </a:cubicBezTo>
                    <a:cubicBezTo>
                      <a:pt x="51835" y="44215"/>
                      <a:pt x="44215" y="51835"/>
                      <a:pt x="34814" y="51835"/>
                    </a:cubicBezTo>
                    <a:cubicBezTo>
                      <a:pt x="25413" y="51835"/>
                      <a:pt x="17793" y="44215"/>
                      <a:pt x="17793" y="34814"/>
                    </a:cubicBezTo>
                    <a:cubicBezTo>
                      <a:pt x="17793" y="25413"/>
                      <a:pt x="25413" y="17793"/>
                      <a:pt x="34814" y="17793"/>
                    </a:cubicBezTo>
                    <a:moveTo>
                      <a:pt x="34814" y="0"/>
                    </a:moveTo>
                    <a:cubicBezTo>
                      <a:pt x="15612" y="0"/>
                      <a:pt x="0" y="15621"/>
                      <a:pt x="0" y="34814"/>
                    </a:cubicBezTo>
                    <a:cubicBezTo>
                      <a:pt x="0" y="54007"/>
                      <a:pt x="15621" y="69628"/>
                      <a:pt x="34814" y="69628"/>
                    </a:cubicBezTo>
                    <a:cubicBezTo>
                      <a:pt x="54007" y="69628"/>
                      <a:pt x="69628" y="54007"/>
                      <a:pt x="69628" y="34814"/>
                    </a:cubicBezTo>
                    <a:cubicBezTo>
                      <a:pt x="69628" y="15621"/>
                      <a:pt x="54007" y="0"/>
                      <a:pt x="34814" y="0"/>
                    </a:cubicBezTo>
                    <a:lnTo>
                      <a:pt x="34814" y="0"/>
                    </a:ln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3" name="Freeform 142">
                <a:extLst>
                  <a:ext uri="{FF2B5EF4-FFF2-40B4-BE49-F238E27FC236}">
                    <a16:creationId xmlns:a16="http://schemas.microsoft.com/office/drawing/2014/main" id="{24CF8986-EE06-7C48-94DD-0DA8669410C4}"/>
                  </a:ext>
                </a:extLst>
              </p:cNvPr>
              <p:cNvSpPr/>
              <p:nvPr/>
            </p:nvSpPr>
            <p:spPr>
              <a:xfrm>
                <a:off x="3003806" y="1904190"/>
                <a:ext cx="69627" cy="69627"/>
              </a:xfrm>
              <a:custGeom>
                <a:avLst/>
                <a:gdLst>
                  <a:gd name="connsiteX0" fmla="*/ 34814 w 69627"/>
                  <a:gd name="connsiteY0" fmla="*/ 17793 h 69627"/>
                  <a:gd name="connsiteX1" fmla="*/ 51835 w 69627"/>
                  <a:gd name="connsiteY1" fmla="*/ 34814 h 69627"/>
                  <a:gd name="connsiteX2" fmla="*/ 34814 w 69627"/>
                  <a:gd name="connsiteY2" fmla="*/ 51835 h 69627"/>
                  <a:gd name="connsiteX3" fmla="*/ 17793 w 69627"/>
                  <a:gd name="connsiteY3" fmla="*/ 34814 h 69627"/>
                  <a:gd name="connsiteX4" fmla="*/ 34814 w 69627"/>
                  <a:gd name="connsiteY4" fmla="*/ 17793 h 69627"/>
                  <a:gd name="connsiteX5" fmla="*/ 34814 w 69627"/>
                  <a:gd name="connsiteY5" fmla="*/ 0 h 69627"/>
                  <a:gd name="connsiteX6" fmla="*/ 0 w 69627"/>
                  <a:gd name="connsiteY6" fmla="*/ 34814 h 69627"/>
                  <a:gd name="connsiteX7" fmla="*/ 34814 w 69627"/>
                  <a:gd name="connsiteY7" fmla="*/ 69628 h 69627"/>
                  <a:gd name="connsiteX8" fmla="*/ 69628 w 69627"/>
                  <a:gd name="connsiteY8" fmla="*/ 34814 h 69627"/>
                  <a:gd name="connsiteX9" fmla="*/ 34814 w 69627"/>
                  <a:gd name="connsiteY9" fmla="*/ 0 h 69627"/>
                  <a:gd name="connsiteX10" fmla="*/ 34814 w 69627"/>
                  <a:gd name="connsiteY10" fmla="*/ 0 h 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27" h="69627">
                    <a:moveTo>
                      <a:pt x="34814" y="17793"/>
                    </a:moveTo>
                    <a:cubicBezTo>
                      <a:pt x="44215" y="17793"/>
                      <a:pt x="51835" y="25413"/>
                      <a:pt x="51835" y="34814"/>
                    </a:cubicBezTo>
                    <a:cubicBezTo>
                      <a:pt x="51835" y="44215"/>
                      <a:pt x="44215" y="51835"/>
                      <a:pt x="34814" y="51835"/>
                    </a:cubicBezTo>
                    <a:cubicBezTo>
                      <a:pt x="25413" y="51835"/>
                      <a:pt x="17793" y="44215"/>
                      <a:pt x="17793" y="34814"/>
                    </a:cubicBezTo>
                    <a:cubicBezTo>
                      <a:pt x="17793" y="25413"/>
                      <a:pt x="25413" y="17793"/>
                      <a:pt x="34814" y="17793"/>
                    </a:cubicBezTo>
                    <a:moveTo>
                      <a:pt x="34814" y="0"/>
                    </a:moveTo>
                    <a:cubicBezTo>
                      <a:pt x="15612" y="0"/>
                      <a:pt x="0" y="15621"/>
                      <a:pt x="0" y="34814"/>
                    </a:cubicBezTo>
                    <a:cubicBezTo>
                      <a:pt x="0" y="54007"/>
                      <a:pt x="15621" y="69628"/>
                      <a:pt x="34814" y="69628"/>
                    </a:cubicBezTo>
                    <a:cubicBezTo>
                      <a:pt x="54007" y="69628"/>
                      <a:pt x="69628" y="54007"/>
                      <a:pt x="69628" y="34814"/>
                    </a:cubicBezTo>
                    <a:cubicBezTo>
                      <a:pt x="69628" y="15621"/>
                      <a:pt x="54007" y="0"/>
                      <a:pt x="34814" y="0"/>
                    </a:cubicBezTo>
                    <a:lnTo>
                      <a:pt x="34814" y="0"/>
                    </a:ln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37" name="Freeform 136">
              <a:extLst>
                <a:ext uri="{FF2B5EF4-FFF2-40B4-BE49-F238E27FC236}">
                  <a16:creationId xmlns:a16="http://schemas.microsoft.com/office/drawing/2014/main" id="{3A61CC6D-9348-A542-8D4C-F5A97A44989B}"/>
                </a:ext>
              </a:extLst>
            </p:cNvPr>
            <p:cNvSpPr/>
            <p:nvPr/>
          </p:nvSpPr>
          <p:spPr>
            <a:xfrm>
              <a:off x="2797094" y="1848468"/>
              <a:ext cx="392915" cy="229209"/>
            </a:xfrm>
            <a:custGeom>
              <a:avLst/>
              <a:gdLst>
                <a:gd name="connsiteX0" fmla="*/ 370637 w 392915"/>
                <a:gd name="connsiteY0" fmla="*/ 229210 h 229209"/>
                <a:gd name="connsiteX1" fmla="*/ 22279 w 392915"/>
                <a:gd name="connsiteY1" fmla="*/ 229210 h 229209"/>
                <a:gd name="connsiteX2" fmla="*/ 0 w 392915"/>
                <a:gd name="connsiteY2" fmla="*/ 206931 h 229209"/>
                <a:gd name="connsiteX3" fmla="*/ 0 w 392915"/>
                <a:gd name="connsiteY3" fmla="*/ 22279 h 229209"/>
                <a:gd name="connsiteX4" fmla="*/ 22279 w 392915"/>
                <a:gd name="connsiteY4" fmla="*/ 0 h 229209"/>
                <a:gd name="connsiteX5" fmla="*/ 370637 w 392915"/>
                <a:gd name="connsiteY5" fmla="*/ 0 h 229209"/>
                <a:gd name="connsiteX6" fmla="*/ 392916 w 392915"/>
                <a:gd name="connsiteY6" fmla="*/ 22279 h 229209"/>
                <a:gd name="connsiteX7" fmla="*/ 392916 w 392915"/>
                <a:gd name="connsiteY7" fmla="*/ 206921 h 229209"/>
                <a:gd name="connsiteX8" fmla="*/ 370637 w 392915"/>
                <a:gd name="connsiteY8" fmla="*/ 229210 h 2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15" h="229209">
                  <a:moveTo>
                    <a:pt x="370637" y="229210"/>
                  </a:moveTo>
                  <a:lnTo>
                    <a:pt x="22279" y="229210"/>
                  </a:lnTo>
                  <a:cubicBezTo>
                    <a:pt x="9973" y="229210"/>
                    <a:pt x="0" y="219237"/>
                    <a:pt x="0" y="206931"/>
                  </a:cubicBezTo>
                  <a:lnTo>
                    <a:pt x="0" y="22279"/>
                  </a:lnTo>
                  <a:cubicBezTo>
                    <a:pt x="0" y="9973"/>
                    <a:pt x="9973" y="0"/>
                    <a:pt x="22279" y="0"/>
                  </a:cubicBezTo>
                  <a:lnTo>
                    <a:pt x="370637" y="0"/>
                  </a:lnTo>
                  <a:cubicBezTo>
                    <a:pt x="382943" y="0"/>
                    <a:pt x="392916" y="9973"/>
                    <a:pt x="392916" y="22279"/>
                  </a:cubicBezTo>
                  <a:lnTo>
                    <a:pt x="392916" y="206921"/>
                  </a:lnTo>
                  <a:cubicBezTo>
                    <a:pt x="392916" y="219227"/>
                    <a:pt x="382943" y="229210"/>
                    <a:pt x="370637" y="229210"/>
                  </a:cubicBezTo>
                  <a:close/>
                </a:path>
              </a:pathLst>
            </a:custGeom>
            <a:noFill/>
            <a:ln w="25400"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8" name="Freeform 137">
              <a:extLst>
                <a:ext uri="{FF2B5EF4-FFF2-40B4-BE49-F238E27FC236}">
                  <a16:creationId xmlns:a16="http://schemas.microsoft.com/office/drawing/2014/main" id="{640B0961-03BA-844E-A362-C8C793158B25}"/>
                </a:ext>
              </a:extLst>
            </p:cNvPr>
            <p:cNvSpPr/>
            <p:nvPr/>
          </p:nvSpPr>
          <p:spPr>
            <a:xfrm>
              <a:off x="2870694" y="1902599"/>
              <a:ext cx="245725" cy="73609"/>
            </a:xfrm>
            <a:custGeom>
              <a:avLst/>
              <a:gdLst>
                <a:gd name="connsiteX0" fmla="*/ 231420 w 245725"/>
                <a:gd name="connsiteY0" fmla="*/ 73609 h 73609"/>
                <a:gd name="connsiteX1" fmla="*/ 14307 w 245725"/>
                <a:gd name="connsiteY1" fmla="*/ 73609 h 73609"/>
                <a:gd name="connsiteX2" fmla="*/ 0 w 245725"/>
                <a:gd name="connsiteY2" fmla="*/ 59303 h 73609"/>
                <a:gd name="connsiteX3" fmla="*/ 0 w 245725"/>
                <a:gd name="connsiteY3" fmla="*/ 14307 h 73609"/>
                <a:gd name="connsiteX4" fmla="*/ 14307 w 245725"/>
                <a:gd name="connsiteY4" fmla="*/ 0 h 73609"/>
                <a:gd name="connsiteX5" fmla="*/ 231420 w 245725"/>
                <a:gd name="connsiteY5" fmla="*/ 0 h 73609"/>
                <a:gd name="connsiteX6" fmla="*/ 245726 w 245725"/>
                <a:gd name="connsiteY6" fmla="*/ 14307 h 73609"/>
                <a:gd name="connsiteX7" fmla="*/ 245726 w 245725"/>
                <a:gd name="connsiteY7" fmla="*/ 59303 h 73609"/>
                <a:gd name="connsiteX8" fmla="*/ 231420 w 245725"/>
                <a:gd name="connsiteY8" fmla="*/ 73609 h 7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25" h="73609">
                  <a:moveTo>
                    <a:pt x="231420" y="73609"/>
                  </a:moveTo>
                  <a:lnTo>
                    <a:pt x="14307" y="73609"/>
                  </a:lnTo>
                  <a:cubicBezTo>
                    <a:pt x="6401" y="73609"/>
                    <a:pt x="0" y="67199"/>
                    <a:pt x="0" y="59303"/>
                  </a:cubicBezTo>
                  <a:lnTo>
                    <a:pt x="0" y="14307"/>
                  </a:lnTo>
                  <a:cubicBezTo>
                    <a:pt x="0" y="6401"/>
                    <a:pt x="6410" y="0"/>
                    <a:pt x="14307" y="0"/>
                  </a:cubicBezTo>
                  <a:lnTo>
                    <a:pt x="231420" y="0"/>
                  </a:lnTo>
                  <a:cubicBezTo>
                    <a:pt x="239325" y="0"/>
                    <a:pt x="245726" y="6410"/>
                    <a:pt x="245726" y="14307"/>
                  </a:cubicBezTo>
                  <a:lnTo>
                    <a:pt x="245726" y="59303"/>
                  </a:lnTo>
                  <a:cubicBezTo>
                    <a:pt x="245726" y="67208"/>
                    <a:pt x="239316" y="73609"/>
                    <a:pt x="231420" y="73609"/>
                  </a:cubicBezTo>
                  <a:close/>
                </a:path>
              </a:pathLst>
            </a:custGeom>
            <a:noFill/>
            <a:ln w="22225"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9" name="Freeform 138">
              <a:extLst>
                <a:ext uri="{FF2B5EF4-FFF2-40B4-BE49-F238E27FC236}">
                  <a16:creationId xmlns:a16="http://schemas.microsoft.com/office/drawing/2014/main" id="{6DB555EE-14FE-944B-A20C-D2FD2F88EE5D}"/>
                </a:ext>
              </a:extLst>
            </p:cNvPr>
            <p:cNvSpPr/>
            <p:nvPr/>
          </p:nvSpPr>
          <p:spPr>
            <a:xfrm>
              <a:off x="2834109" y="2005250"/>
              <a:ext cx="318896" cy="34928"/>
            </a:xfrm>
            <a:custGeom>
              <a:avLst/>
              <a:gdLst>
                <a:gd name="connsiteX0" fmla="*/ 314620 w 318896"/>
                <a:gd name="connsiteY0" fmla="*/ 34928 h 34928"/>
                <a:gd name="connsiteX1" fmla="*/ 4276 w 318896"/>
                <a:gd name="connsiteY1" fmla="*/ 34928 h 34928"/>
                <a:gd name="connsiteX2" fmla="*/ 0 w 318896"/>
                <a:gd name="connsiteY2" fmla="*/ 30651 h 34928"/>
                <a:gd name="connsiteX3" fmla="*/ 0 w 318896"/>
                <a:gd name="connsiteY3" fmla="*/ 4277 h 34928"/>
                <a:gd name="connsiteX4" fmla="*/ 4276 w 318896"/>
                <a:gd name="connsiteY4" fmla="*/ 0 h 34928"/>
                <a:gd name="connsiteX5" fmla="*/ 314620 w 318896"/>
                <a:gd name="connsiteY5" fmla="*/ 0 h 34928"/>
                <a:gd name="connsiteX6" fmla="*/ 318897 w 318896"/>
                <a:gd name="connsiteY6" fmla="*/ 4277 h 34928"/>
                <a:gd name="connsiteX7" fmla="*/ 318897 w 318896"/>
                <a:gd name="connsiteY7" fmla="*/ 30651 h 34928"/>
                <a:gd name="connsiteX8" fmla="*/ 314620 w 318896"/>
                <a:gd name="connsiteY8" fmla="*/ 34928 h 3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896" h="34928">
                  <a:moveTo>
                    <a:pt x="314620" y="34928"/>
                  </a:moveTo>
                  <a:lnTo>
                    <a:pt x="4276" y="34928"/>
                  </a:lnTo>
                  <a:cubicBezTo>
                    <a:pt x="1914" y="34928"/>
                    <a:pt x="0" y="33014"/>
                    <a:pt x="0" y="30651"/>
                  </a:cubicBezTo>
                  <a:lnTo>
                    <a:pt x="0" y="4277"/>
                  </a:lnTo>
                  <a:cubicBezTo>
                    <a:pt x="0" y="1914"/>
                    <a:pt x="1914" y="0"/>
                    <a:pt x="4276" y="0"/>
                  </a:cubicBezTo>
                  <a:lnTo>
                    <a:pt x="314620" y="0"/>
                  </a:lnTo>
                  <a:cubicBezTo>
                    <a:pt x="316982" y="0"/>
                    <a:pt x="318897" y="1914"/>
                    <a:pt x="318897" y="4277"/>
                  </a:cubicBezTo>
                  <a:lnTo>
                    <a:pt x="318897" y="30651"/>
                  </a:lnTo>
                  <a:cubicBezTo>
                    <a:pt x="318897" y="33014"/>
                    <a:pt x="316982" y="34928"/>
                    <a:pt x="314620" y="34928"/>
                  </a:cubicBezTo>
                  <a:close/>
                </a:path>
              </a:pathLst>
            </a:custGeom>
            <a:noFill/>
            <a:ln w="22225"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0" name="Freeform 139">
              <a:extLst>
                <a:ext uri="{FF2B5EF4-FFF2-40B4-BE49-F238E27FC236}">
                  <a16:creationId xmlns:a16="http://schemas.microsoft.com/office/drawing/2014/main" id="{BC80E92E-9E5B-7746-A3A2-064E75F9EDD3}"/>
                </a:ext>
              </a:extLst>
            </p:cNvPr>
            <p:cNvSpPr/>
            <p:nvPr/>
          </p:nvSpPr>
          <p:spPr>
            <a:xfrm>
              <a:off x="2801390" y="1852735"/>
              <a:ext cx="33566" cy="33566"/>
            </a:xfrm>
            <a:custGeom>
              <a:avLst/>
              <a:gdLst>
                <a:gd name="connsiteX0" fmla="*/ 33566 w 33566"/>
                <a:gd name="connsiteY0" fmla="*/ 16783 h 33566"/>
                <a:gd name="connsiteX1" fmla="*/ 16783 w 33566"/>
                <a:gd name="connsiteY1" fmla="*/ 33566 h 33566"/>
                <a:gd name="connsiteX2" fmla="*/ 0 w 33566"/>
                <a:gd name="connsiteY2" fmla="*/ 16783 h 33566"/>
                <a:gd name="connsiteX3" fmla="*/ 16783 w 33566"/>
                <a:gd name="connsiteY3" fmla="*/ 0 h 33566"/>
                <a:gd name="connsiteX4" fmla="*/ 33566 w 33566"/>
                <a:gd name="connsiteY4" fmla="*/ 16783 h 3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 h="33566">
                  <a:moveTo>
                    <a:pt x="33566" y="16783"/>
                  </a:moveTo>
                  <a:cubicBezTo>
                    <a:pt x="33566" y="26052"/>
                    <a:pt x="26052" y="33566"/>
                    <a:pt x="16783" y="33566"/>
                  </a:cubicBezTo>
                  <a:cubicBezTo>
                    <a:pt x="7514" y="33566"/>
                    <a:pt x="0" y="26052"/>
                    <a:pt x="0" y="16783"/>
                  </a:cubicBezTo>
                  <a:cubicBezTo>
                    <a:pt x="0" y="7514"/>
                    <a:pt x="7514" y="0"/>
                    <a:pt x="16783" y="0"/>
                  </a:cubicBezTo>
                  <a:cubicBezTo>
                    <a:pt x="26052" y="0"/>
                    <a:pt x="33566" y="7514"/>
                    <a:pt x="33566" y="16783"/>
                  </a:cubicBezTo>
                  <a:close/>
                </a:path>
              </a:pathLst>
            </a:custGeom>
            <a:noFill/>
            <a:ln w="15260"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1" name="Freeform 140">
              <a:extLst>
                <a:ext uri="{FF2B5EF4-FFF2-40B4-BE49-F238E27FC236}">
                  <a16:creationId xmlns:a16="http://schemas.microsoft.com/office/drawing/2014/main" id="{E77D3ED1-22C3-FA4C-977A-000324AAAF4B}"/>
                </a:ext>
              </a:extLst>
            </p:cNvPr>
            <p:cNvSpPr/>
            <p:nvPr/>
          </p:nvSpPr>
          <p:spPr>
            <a:xfrm>
              <a:off x="3150786" y="1852735"/>
              <a:ext cx="33566" cy="33566"/>
            </a:xfrm>
            <a:custGeom>
              <a:avLst/>
              <a:gdLst>
                <a:gd name="connsiteX0" fmla="*/ 33566 w 33566"/>
                <a:gd name="connsiteY0" fmla="*/ 16783 h 33566"/>
                <a:gd name="connsiteX1" fmla="*/ 16783 w 33566"/>
                <a:gd name="connsiteY1" fmla="*/ 33566 h 33566"/>
                <a:gd name="connsiteX2" fmla="*/ 0 w 33566"/>
                <a:gd name="connsiteY2" fmla="*/ 16783 h 33566"/>
                <a:gd name="connsiteX3" fmla="*/ 16783 w 33566"/>
                <a:gd name="connsiteY3" fmla="*/ 0 h 33566"/>
                <a:gd name="connsiteX4" fmla="*/ 33566 w 33566"/>
                <a:gd name="connsiteY4" fmla="*/ 16783 h 3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 h="33566">
                  <a:moveTo>
                    <a:pt x="33566" y="16783"/>
                  </a:moveTo>
                  <a:cubicBezTo>
                    <a:pt x="33566" y="26052"/>
                    <a:pt x="26052" y="33566"/>
                    <a:pt x="16783" y="33566"/>
                  </a:cubicBezTo>
                  <a:cubicBezTo>
                    <a:pt x="7514" y="33566"/>
                    <a:pt x="0" y="26052"/>
                    <a:pt x="0" y="16783"/>
                  </a:cubicBezTo>
                  <a:cubicBezTo>
                    <a:pt x="0" y="7514"/>
                    <a:pt x="7514" y="0"/>
                    <a:pt x="16783" y="0"/>
                  </a:cubicBezTo>
                  <a:cubicBezTo>
                    <a:pt x="26052" y="0"/>
                    <a:pt x="33566" y="7514"/>
                    <a:pt x="33566" y="16783"/>
                  </a:cubicBezTo>
                  <a:close/>
                </a:path>
              </a:pathLst>
            </a:custGeom>
            <a:noFill/>
            <a:ln w="15260" cap="rnd">
              <a:solidFill>
                <a:srgbClr val="001E6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44" name="Group 143">
            <a:extLst>
              <a:ext uri="{FF2B5EF4-FFF2-40B4-BE49-F238E27FC236}">
                <a16:creationId xmlns:a16="http://schemas.microsoft.com/office/drawing/2014/main" id="{857CD6AA-09D0-A249-B337-19B31007F2B7}"/>
              </a:ext>
            </a:extLst>
          </p:cNvPr>
          <p:cNvGrpSpPr/>
          <p:nvPr/>
        </p:nvGrpSpPr>
        <p:grpSpPr>
          <a:xfrm>
            <a:off x="8318010" y="1937401"/>
            <a:ext cx="2549469" cy="1609167"/>
            <a:chOff x="5636732" y="2420377"/>
            <a:chExt cx="1335053" cy="757008"/>
          </a:xfrm>
        </p:grpSpPr>
        <p:sp>
          <p:nvSpPr>
            <p:cNvPr id="145" name="Freeform 144">
              <a:extLst>
                <a:ext uri="{FF2B5EF4-FFF2-40B4-BE49-F238E27FC236}">
                  <a16:creationId xmlns:a16="http://schemas.microsoft.com/office/drawing/2014/main" id="{ED8E1AC4-F31F-014E-B0DD-D5C1A584D0A3}"/>
                </a:ext>
              </a:extLst>
            </p:cNvPr>
            <p:cNvSpPr/>
            <p:nvPr/>
          </p:nvSpPr>
          <p:spPr>
            <a:xfrm>
              <a:off x="5947562" y="3019052"/>
              <a:ext cx="450284" cy="895"/>
            </a:xfrm>
            <a:custGeom>
              <a:avLst/>
              <a:gdLst>
                <a:gd name="connsiteX0" fmla="*/ 0 w 450284"/>
                <a:gd name="connsiteY0" fmla="*/ 0 h 895"/>
                <a:gd name="connsiteX1" fmla="*/ 450285 w 450284"/>
                <a:gd name="connsiteY1" fmla="*/ 895 h 895"/>
              </a:gdLst>
              <a:ahLst/>
              <a:cxnLst>
                <a:cxn ang="0">
                  <a:pos x="connsiteX0" y="connsiteY0"/>
                </a:cxn>
                <a:cxn ang="0">
                  <a:pos x="connsiteX1" y="connsiteY1"/>
                </a:cxn>
              </a:cxnLst>
              <a:rect l="l" t="t" r="r" b="b"/>
              <a:pathLst>
                <a:path w="450284" h="895">
                  <a:moveTo>
                    <a:pt x="0" y="0"/>
                  </a:moveTo>
                  <a:lnTo>
                    <a:pt x="450285" y="895"/>
                  </a:lnTo>
                </a:path>
              </a:pathLst>
            </a:custGeom>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6" name="Freeform 145">
              <a:extLst>
                <a:ext uri="{FF2B5EF4-FFF2-40B4-BE49-F238E27FC236}">
                  <a16:creationId xmlns:a16="http://schemas.microsoft.com/office/drawing/2014/main" id="{A2C9578A-8BFF-A842-AB93-5B0130D482EF}"/>
                </a:ext>
              </a:extLst>
            </p:cNvPr>
            <p:cNvSpPr/>
            <p:nvPr/>
          </p:nvSpPr>
          <p:spPr>
            <a:xfrm>
              <a:off x="5947562" y="2960445"/>
              <a:ext cx="450284" cy="838"/>
            </a:xfrm>
            <a:custGeom>
              <a:avLst/>
              <a:gdLst>
                <a:gd name="connsiteX0" fmla="*/ 450285 w 450284"/>
                <a:gd name="connsiteY0" fmla="*/ 838 h 838"/>
                <a:gd name="connsiteX1" fmla="*/ 0 w 450284"/>
                <a:gd name="connsiteY1" fmla="*/ 0 h 838"/>
              </a:gdLst>
              <a:ahLst/>
              <a:cxnLst>
                <a:cxn ang="0">
                  <a:pos x="connsiteX0" y="connsiteY0"/>
                </a:cxn>
                <a:cxn ang="0">
                  <a:pos x="connsiteX1" y="connsiteY1"/>
                </a:cxn>
              </a:cxnLst>
              <a:rect l="l" t="t" r="r" b="b"/>
              <a:pathLst>
                <a:path w="450284" h="838">
                  <a:moveTo>
                    <a:pt x="450285" y="838"/>
                  </a:moveTo>
                  <a:lnTo>
                    <a:pt x="0" y="0"/>
                  </a:lnTo>
                </a:path>
              </a:pathLst>
            </a:custGeom>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7" name="Freeform 146">
              <a:extLst>
                <a:ext uri="{FF2B5EF4-FFF2-40B4-BE49-F238E27FC236}">
                  <a16:creationId xmlns:a16="http://schemas.microsoft.com/office/drawing/2014/main" id="{3139A7B9-45DB-B649-8421-456DC1190CC2}"/>
                </a:ext>
              </a:extLst>
            </p:cNvPr>
            <p:cNvSpPr/>
            <p:nvPr/>
          </p:nvSpPr>
          <p:spPr>
            <a:xfrm>
              <a:off x="5769635" y="2420377"/>
              <a:ext cx="931973" cy="185718"/>
            </a:xfrm>
            <a:custGeom>
              <a:avLst/>
              <a:gdLst>
                <a:gd name="connsiteX0" fmla="*/ 0 w 931973"/>
                <a:gd name="connsiteY0" fmla="*/ 185718 h 185718"/>
                <a:gd name="connsiteX1" fmla="*/ 0 w 931973"/>
                <a:gd name="connsiteY1" fmla="*/ 36786 h 185718"/>
                <a:gd name="connsiteX2" fmla="*/ 36786 w 931973"/>
                <a:gd name="connsiteY2" fmla="*/ 0 h 185718"/>
                <a:gd name="connsiteX3" fmla="*/ 408823 w 931973"/>
                <a:gd name="connsiteY3" fmla="*/ 0 h 185718"/>
                <a:gd name="connsiteX4" fmla="*/ 593836 w 931973"/>
                <a:gd name="connsiteY4" fmla="*/ 0 h 185718"/>
                <a:gd name="connsiteX5" fmla="*/ 895188 w 931973"/>
                <a:gd name="connsiteY5" fmla="*/ 0 h 185718"/>
                <a:gd name="connsiteX6" fmla="*/ 931974 w 931973"/>
                <a:gd name="connsiteY6" fmla="*/ 36786 h 185718"/>
                <a:gd name="connsiteX7" fmla="*/ 931974 w 931973"/>
                <a:gd name="connsiteY7" fmla="*/ 91316 h 18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973" h="185718">
                  <a:moveTo>
                    <a:pt x="0" y="185718"/>
                  </a:moveTo>
                  <a:lnTo>
                    <a:pt x="0" y="36786"/>
                  </a:lnTo>
                  <a:cubicBezTo>
                    <a:pt x="0" y="16469"/>
                    <a:pt x="16469" y="0"/>
                    <a:pt x="36786" y="0"/>
                  </a:cubicBezTo>
                  <a:lnTo>
                    <a:pt x="408823" y="0"/>
                  </a:lnTo>
                  <a:lnTo>
                    <a:pt x="593836" y="0"/>
                  </a:lnTo>
                  <a:lnTo>
                    <a:pt x="895188" y="0"/>
                  </a:lnTo>
                  <a:cubicBezTo>
                    <a:pt x="915505" y="0"/>
                    <a:pt x="931974" y="16469"/>
                    <a:pt x="931974" y="36786"/>
                  </a:cubicBezTo>
                  <a:lnTo>
                    <a:pt x="931974" y="91316"/>
                  </a:lnTo>
                </a:path>
              </a:pathLst>
            </a:custGeom>
            <a:noFill/>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8" name="Freeform 147">
              <a:extLst>
                <a:ext uri="{FF2B5EF4-FFF2-40B4-BE49-F238E27FC236}">
                  <a16:creationId xmlns:a16="http://schemas.microsoft.com/office/drawing/2014/main" id="{BDDC39AD-1BF8-8040-BD19-6A9A9A521149}"/>
                </a:ext>
              </a:extLst>
            </p:cNvPr>
            <p:cNvSpPr/>
            <p:nvPr/>
          </p:nvSpPr>
          <p:spPr>
            <a:xfrm>
              <a:off x="5947562" y="2911629"/>
              <a:ext cx="450284" cy="9525"/>
            </a:xfrm>
            <a:custGeom>
              <a:avLst/>
              <a:gdLst>
                <a:gd name="connsiteX0" fmla="*/ 0 w 450284"/>
                <a:gd name="connsiteY0" fmla="*/ 0 h 9525"/>
                <a:gd name="connsiteX1" fmla="*/ 450285 w 450284"/>
                <a:gd name="connsiteY1" fmla="*/ 0 h 9525"/>
              </a:gdLst>
              <a:ahLst/>
              <a:cxnLst>
                <a:cxn ang="0">
                  <a:pos x="connsiteX0" y="connsiteY0"/>
                </a:cxn>
                <a:cxn ang="0">
                  <a:pos x="connsiteX1" y="connsiteY1"/>
                </a:cxn>
              </a:cxnLst>
              <a:rect l="l" t="t" r="r" b="b"/>
              <a:pathLst>
                <a:path w="450284" h="9525">
                  <a:moveTo>
                    <a:pt x="0" y="0"/>
                  </a:moveTo>
                  <a:lnTo>
                    <a:pt x="450285" y="0"/>
                  </a:lnTo>
                </a:path>
              </a:pathLst>
            </a:custGeom>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9" name="Freeform 148">
              <a:extLst>
                <a:ext uri="{FF2B5EF4-FFF2-40B4-BE49-F238E27FC236}">
                  <a16:creationId xmlns:a16="http://schemas.microsoft.com/office/drawing/2014/main" id="{19B93970-8130-6B4B-85C3-1FBCC537C9C1}"/>
                </a:ext>
              </a:extLst>
            </p:cNvPr>
            <p:cNvSpPr/>
            <p:nvPr/>
          </p:nvSpPr>
          <p:spPr>
            <a:xfrm>
              <a:off x="5817489" y="2479870"/>
              <a:ext cx="839333" cy="126225"/>
            </a:xfrm>
            <a:custGeom>
              <a:avLst/>
              <a:gdLst>
                <a:gd name="connsiteX0" fmla="*/ 839333 w 839333"/>
                <a:gd name="connsiteY0" fmla="*/ 31823 h 126225"/>
                <a:gd name="connsiteX1" fmla="*/ 839333 w 839333"/>
                <a:gd name="connsiteY1" fmla="*/ 0 h 126225"/>
                <a:gd name="connsiteX2" fmla="*/ 484679 w 839333"/>
                <a:gd name="connsiteY2" fmla="*/ 0 h 126225"/>
                <a:gd name="connsiteX3" fmla="*/ 359521 w 839333"/>
                <a:gd name="connsiteY3" fmla="*/ 0 h 126225"/>
                <a:gd name="connsiteX4" fmla="*/ 0 w 839333"/>
                <a:gd name="connsiteY4" fmla="*/ 0 h 126225"/>
                <a:gd name="connsiteX5" fmla="*/ 0 w 839333"/>
                <a:gd name="connsiteY5" fmla="*/ 126225 h 12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333" h="126225">
                  <a:moveTo>
                    <a:pt x="839333" y="31823"/>
                  </a:moveTo>
                  <a:lnTo>
                    <a:pt x="839333" y="0"/>
                  </a:lnTo>
                  <a:lnTo>
                    <a:pt x="484679" y="0"/>
                  </a:lnTo>
                  <a:lnTo>
                    <a:pt x="359521" y="0"/>
                  </a:lnTo>
                  <a:lnTo>
                    <a:pt x="0" y="0"/>
                  </a:lnTo>
                  <a:lnTo>
                    <a:pt x="0" y="126225"/>
                  </a:lnTo>
                </a:path>
              </a:pathLst>
            </a:custGeom>
            <a:noFill/>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0" name="Freeform 149">
              <a:extLst>
                <a:ext uri="{FF2B5EF4-FFF2-40B4-BE49-F238E27FC236}">
                  <a16:creationId xmlns:a16="http://schemas.microsoft.com/office/drawing/2014/main" id="{EED8EC9A-DDC5-7D4F-9D9A-AB0438965362}"/>
                </a:ext>
              </a:extLst>
            </p:cNvPr>
            <p:cNvSpPr/>
            <p:nvPr/>
          </p:nvSpPr>
          <p:spPr>
            <a:xfrm>
              <a:off x="6450854" y="2570434"/>
              <a:ext cx="520931" cy="606951"/>
            </a:xfrm>
            <a:custGeom>
              <a:avLst/>
              <a:gdLst>
                <a:gd name="connsiteX0" fmla="*/ 0 w 520931"/>
                <a:gd name="connsiteY0" fmla="*/ 138341 h 606951"/>
                <a:gd name="connsiteX1" fmla="*/ 0 w 520931"/>
                <a:gd name="connsiteY1" fmla="*/ 26422 h 606951"/>
                <a:gd name="connsiteX2" fmla="*/ 26422 w 520931"/>
                <a:gd name="connsiteY2" fmla="*/ 0 h 606951"/>
                <a:gd name="connsiteX3" fmla="*/ 494509 w 520931"/>
                <a:gd name="connsiteY3" fmla="*/ 0 h 606951"/>
                <a:gd name="connsiteX4" fmla="*/ 520932 w 520931"/>
                <a:gd name="connsiteY4" fmla="*/ 26422 h 606951"/>
                <a:gd name="connsiteX5" fmla="*/ 520932 w 520931"/>
                <a:gd name="connsiteY5" fmla="*/ 580530 h 606951"/>
                <a:gd name="connsiteX6" fmla="*/ 494509 w 520931"/>
                <a:gd name="connsiteY6" fmla="*/ 606952 h 606951"/>
                <a:gd name="connsiteX7" fmla="*/ 26422 w 520931"/>
                <a:gd name="connsiteY7" fmla="*/ 606952 h 606951"/>
                <a:gd name="connsiteX8" fmla="*/ 0 w 520931"/>
                <a:gd name="connsiteY8" fmla="*/ 580530 h 606951"/>
                <a:gd name="connsiteX9" fmla="*/ 0 w 520931"/>
                <a:gd name="connsiteY9" fmla="*/ 245526 h 606951"/>
                <a:gd name="connsiteX10" fmla="*/ 0 w 520931"/>
                <a:gd name="connsiteY10" fmla="*/ 138341 h 60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931" h="606951">
                  <a:moveTo>
                    <a:pt x="0" y="138341"/>
                  </a:moveTo>
                  <a:lnTo>
                    <a:pt x="0" y="26422"/>
                  </a:lnTo>
                  <a:cubicBezTo>
                    <a:pt x="0" y="11830"/>
                    <a:pt x="11830" y="0"/>
                    <a:pt x="26422" y="0"/>
                  </a:cubicBezTo>
                  <a:lnTo>
                    <a:pt x="494509" y="0"/>
                  </a:lnTo>
                  <a:cubicBezTo>
                    <a:pt x="509101" y="0"/>
                    <a:pt x="520932" y="11830"/>
                    <a:pt x="520932" y="26422"/>
                  </a:cubicBezTo>
                  <a:lnTo>
                    <a:pt x="520932" y="580530"/>
                  </a:lnTo>
                  <a:cubicBezTo>
                    <a:pt x="520932" y="595122"/>
                    <a:pt x="509101" y="606952"/>
                    <a:pt x="494509" y="606952"/>
                  </a:cubicBezTo>
                  <a:lnTo>
                    <a:pt x="26422" y="606952"/>
                  </a:lnTo>
                  <a:cubicBezTo>
                    <a:pt x="11830" y="606952"/>
                    <a:pt x="0" y="595122"/>
                    <a:pt x="0" y="580530"/>
                  </a:cubicBezTo>
                  <a:lnTo>
                    <a:pt x="0" y="245526"/>
                  </a:lnTo>
                  <a:lnTo>
                    <a:pt x="0" y="138341"/>
                  </a:lnTo>
                  <a:close/>
                </a:path>
              </a:pathLst>
            </a:custGeom>
            <a:noFill/>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1" name="Freeform 150">
              <a:extLst>
                <a:ext uri="{FF2B5EF4-FFF2-40B4-BE49-F238E27FC236}">
                  <a16:creationId xmlns:a16="http://schemas.microsoft.com/office/drawing/2014/main" id="{A0EB8D27-440A-324D-AE4C-6CCB0C743331}"/>
                </a:ext>
              </a:extLst>
            </p:cNvPr>
            <p:cNvSpPr/>
            <p:nvPr/>
          </p:nvSpPr>
          <p:spPr>
            <a:xfrm>
              <a:off x="6505812" y="2648368"/>
              <a:ext cx="407384" cy="407384"/>
            </a:xfrm>
            <a:custGeom>
              <a:avLst/>
              <a:gdLst>
                <a:gd name="connsiteX0" fmla="*/ 0 w 407384"/>
                <a:gd name="connsiteY0" fmla="*/ 81658 h 407384"/>
                <a:gd name="connsiteX1" fmla="*/ 0 w 407384"/>
                <a:gd name="connsiteY1" fmla="*/ 22784 h 407384"/>
                <a:gd name="connsiteX2" fmla="*/ 22784 w 407384"/>
                <a:gd name="connsiteY2" fmla="*/ 0 h 407384"/>
                <a:gd name="connsiteX3" fmla="*/ 384601 w 407384"/>
                <a:gd name="connsiteY3" fmla="*/ 0 h 407384"/>
                <a:gd name="connsiteX4" fmla="*/ 407384 w 407384"/>
                <a:gd name="connsiteY4" fmla="*/ 22784 h 407384"/>
                <a:gd name="connsiteX5" fmla="*/ 407384 w 407384"/>
                <a:gd name="connsiteY5" fmla="*/ 384600 h 407384"/>
                <a:gd name="connsiteX6" fmla="*/ 384601 w 407384"/>
                <a:gd name="connsiteY6" fmla="*/ 407384 h 407384"/>
                <a:gd name="connsiteX7" fmla="*/ 22784 w 407384"/>
                <a:gd name="connsiteY7" fmla="*/ 407384 h 407384"/>
                <a:gd name="connsiteX8" fmla="*/ 0 w 407384"/>
                <a:gd name="connsiteY8" fmla="*/ 384600 h 407384"/>
                <a:gd name="connsiteX9" fmla="*/ 0 w 407384"/>
                <a:gd name="connsiteY9" fmla="*/ 185109 h 407384"/>
                <a:gd name="connsiteX10" fmla="*/ 0 w 407384"/>
                <a:gd name="connsiteY10" fmla="*/ 81658 h 4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384" h="407384">
                  <a:moveTo>
                    <a:pt x="0" y="81658"/>
                  </a:moveTo>
                  <a:lnTo>
                    <a:pt x="0" y="22784"/>
                  </a:lnTo>
                  <a:cubicBezTo>
                    <a:pt x="0" y="10201"/>
                    <a:pt x="10202" y="0"/>
                    <a:pt x="22784" y="0"/>
                  </a:cubicBezTo>
                  <a:lnTo>
                    <a:pt x="384601" y="0"/>
                  </a:lnTo>
                  <a:cubicBezTo>
                    <a:pt x="397183" y="0"/>
                    <a:pt x="407384" y="10201"/>
                    <a:pt x="407384" y="22784"/>
                  </a:cubicBezTo>
                  <a:lnTo>
                    <a:pt x="407384" y="384600"/>
                  </a:lnTo>
                  <a:cubicBezTo>
                    <a:pt x="407384" y="397183"/>
                    <a:pt x="397183" y="407384"/>
                    <a:pt x="384601" y="407384"/>
                  </a:cubicBezTo>
                  <a:lnTo>
                    <a:pt x="22784" y="407384"/>
                  </a:lnTo>
                  <a:cubicBezTo>
                    <a:pt x="10202" y="407384"/>
                    <a:pt x="0" y="397183"/>
                    <a:pt x="0" y="384600"/>
                  </a:cubicBezTo>
                  <a:lnTo>
                    <a:pt x="0" y="185109"/>
                  </a:lnTo>
                  <a:lnTo>
                    <a:pt x="0" y="81658"/>
                  </a:lnTo>
                  <a:close/>
                </a:path>
              </a:pathLst>
            </a:custGeom>
            <a:noFill/>
            <a:ln w="3175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2" name="Freeform 151">
              <a:extLst>
                <a:ext uri="{FF2B5EF4-FFF2-40B4-BE49-F238E27FC236}">
                  <a16:creationId xmlns:a16="http://schemas.microsoft.com/office/drawing/2014/main" id="{A8F2A87B-2106-EA4D-A60F-7F60BC362371}"/>
                </a:ext>
              </a:extLst>
            </p:cNvPr>
            <p:cNvSpPr/>
            <p:nvPr/>
          </p:nvSpPr>
          <p:spPr>
            <a:xfrm>
              <a:off x="6690007" y="3102529"/>
              <a:ext cx="42614" cy="42614"/>
            </a:xfrm>
            <a:custGeom>
              <a:avLst/>
              <a:gdLst>
                <a:gd name="connsiteX0" fmla="*/ 21307 w 42614"/>
                <a:gd name="connsiteY0" fmla="*/ 42615 h 42614"/>
                <a:gd name="connsiteX1" fmla="*/ 21307 w 42614"/>
                <a:gd name="connsiteY1" fmla="*/ 42615 h 42614"/>
                <a:gd name="connsiteX2" fmla="*/ 0 w 42614"/>
                <a:gd name="connsiteY2" fmla="*/ 21307 h 42614"/>
                <a:gd name="connsiteX3" fmla="*/ 0 w 42614"/>
                <a:gd name="connsiteY3" fmla="*/ 21307 h 42614"/>
                <a:gd name="connsiteX4" fmla="*/ 21307 w 42614"/>
                <a:gd name="connsiteY4" fmla="*/ 0 h 42614"/>
                <a:gd name="connsiteX5" fmla="*/ 21307 w 42614"/>
                <a:gd name="connsiteY5" fmla="*/ 0 h 42614"/>
                <a:gd name="connsiteX6" fmla="*/ 42615 w 42614"/>
                <a:gd name="connsiteY6" fmla="*/ 21307 h 42614"/>
                <a:gd name="connsiteX7" fmla="*/ 42615 w 42614"/>
                <a:gd name="connsiteY7" fmla="*/ 21307 h 42614"/>
                <a:gd name="connsiteX8" fmla="*/ 21307 w 42614"/>
                <a:gd name="connsiteY8" fmla="*/ 42615 h 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14" h="42614">
                  <a:moveTo>
                    <a:pt x="21307" y="42615"/>
                  </a:moveTo>
                  <a:lnTo>
                    <a:pt x="21307" y="42615"/>
                  </a:lnTo>
                  <a:cubicBezTo>
                    <a:pt x="9592" y="42615"/>
                    <a:pt x="0" y="33023"/>
                    <a:pt x="0" y="21307"/>
                  </a:cubicBezTo>
                  <a:lnTo>
                    <a:pt x="0" y="21307"/>
                  </a:lnTo>
                  <a:cubicBezTo>
                    <a:pt x="0" y="9592"/>
                    <a:pt x="9592" y="0"/>
                    <a:pt x="21307" y="0"/>
                  </a:cubicBezTo>
                  <a:lnTo>
                    <a:pt x="21307" y="0"/>
                  </a:lnTo>
                  <a:cubicBezTo>
                    <a:pt x="33024" y="0"/>
                    <a:pt x="42615" y="9592"/>
                    <a:pt x="42615" y="21307"/>
                  </a:cubicBezTo>
                  <a:lnTo>
                    <a:pt x="42615" y="21307"/>
                  </a:lnTo>
                  <a:cubicBezTo>
                    <a:pt x="42615" y="33033"/>
                    <a:pt x="33024" y="42615"/>
                    <a:pt x="21307" y="42615"/>
                  </a:cubicBezTo>
                  <a:close/>
                </a:path>
              </a:pathLst>
            </a:custGeom>
            <a:noFill/>
            <a:ln w="23813"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3" name="Freeform 152">
              <a:extLst>
                <a:ext uri="{FF2B5EF4-FFF2-40B4-BE49-F238E27FC236}">
                  <a16:creationId xmlns:a16="http://schemas.microsoft.com/office/drawing/2014/main" id="{8AAB43F4-A849-CF42-9014-5FA55D32E6B9}"/>
                </a:ext>
              </a:extLst>
            </p:cNvPr>
            <p:cNvSpPr/>
            <p:nvPr/>
          </p:nvSpPr>
          <p:spPr>
            <a:xfrm>
              <a:off x="6711314" y="2608077"/>
              <a:ext cx="19011" cy="9525"/>
            </a:xfrm>
            <a:custGeom>
              <a:avLst/>
              <a:gdLst>
                <a:gd name="connsiteX0" fmla="*/ 0 w 19011"/>
                <a:gd name="connsiteY0" fmla="*/ 0 h 9525"/>
                <a:gd name="connsiteX1" fmla="*/ 19012 w 19011"/>
                <a:gd name="connsiteY1" fmla="*/ 0 h 9525"/>
              </a:gdLst>
              <a:ahLst/>
              <a:cxnLst>
                <a:cxn ang="0">
                  <a:pos x="connsiteX0" y="connsiteY0"/>
                </a:cxn>
                <a:cxn ang="0">
                  <a:pos x="connsiteX1" y="connsiteY1"/>
                </a:cxn>
              </a:cxnLst>
              <a:rect l="l" t="t" r="r" b="b"/>
              <a:pathLst>
                <a:path w="19011" h="9525">
                  <a:moveTo>
                    <a:pt x="0" y="0"/>
                  </a:moveTo>
                  <a:lnTo>
                    <a:pt x="19012" y="0"/>
                  </a:lnTo>
                </a:path>
              </a:pathLst>
            </a:custGeom>
            <a:ln w="23813"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54" name="Graphic 7">
              <a:extLst>
                <a:ext uri="{FF2B5EF4-FFF2-40B4-BE49-F238E27FC236}">
                  <a16:creationId xmlns:a16="http://schemas.microsoft.com/office/drawing/2014/main" id="{70C35048-B9A1-8E48-AC32-5EF76A86B182}"/>
                </a:ext>
              </a:extLst>
            </p:cNvPr>
            <p:cNvGrpSpPr/>
            <p:nvPr/>
          </p:nvGrpSpPr>
          <p:grpSpPr>
            <a:xfrm>
              <a:off x="5636732" y="2662141"/>
              <a:ext cx="262195" cy="420004"/>
              <a:chOff x="4618550" y="1829771"/>
              <a:chExt cx="262195" cy="420004"/>
            </a:xfrm>
            <a:noFill/>
          </p:grpSpPr>
          <p:sp>
            <p:nvSpPr>
              <p:cNvPr id="166" name="Freeform 165">
                <a:extLst>
                  <a:ext uri="{FF2B5EF4-FFF2-40B4-BE49-F238E27FC236}">
                    <a16:creationId xmlns:a16="http://schemas.microsoft.com/office/drawing/2014/main" id="{E5348C91-57C3-2F45-8F16-DB20AA02DE48}"/>
                  </a:ext>
                </a:extLst>
              </p:cNvPr>
              <p:cNvSpPr/>
              <p:nvPr/>
            </p:nvSpPr>
            <p:spPr>
              <a:xfrm>
                <a:off x="4738451" y="2195007"/>
                <a:ext cx="22393" cy="22393"/>
              </a:xfrm>
              <a:custGeom>
                <a:avLst/>
                <a:gdLst>
                  <a:gd name="connsiteX0" fmla="*/ 12106 w 22393"/>
                  <a:gd name="connsiteY0" fmla="*/ 22393 h 22393"/>
                  <a:gd name="connsiteX1" fmla="*/ 10287 w 22393"/>
                  <a:gd name="connsiteY1" fmla="*/ 22393 h 22393"/>
                  <a:gd name="connsiteX2" fmla="*/ 0 w 22393"/>
                  <a:gd name="connsiteY2" fmla="*/ 12106 h 22393"/>
                  <a:gd name="connsiteX3" fmla="*/ 0 w 22393"/>
                  <a:gd name="connsiteY3" fmla="*/ 10287 h 22393"/>
                  <a:gd name="connsiteX4" fmla="*/ 10287 w 22393"/>
                  <a:gd name="connsiteY4" fmla="*/ 0 h 22393"/>
                  <a:gd name="connsiteX5" fmla="*/ 12106 w 22393"/>
                  <a:gd name="connsiteY5" fmla="*/ 0 h 22393"/>
                  <a:gd name="connsiteX6" fmla="*/ 22393 w 22393"/>
                  <a:gd name="connsiteY6" fmla="*/ 10287 h 22393"/>
                  <a:gd name="connsiteX7" fmla="*/ 22393 w 22393"/>
                  <a:gd name="connsiteY7" fmla="*/ 12106 h 22393"/>
                  <a:gd name="connsiteX8" fmla="*/ 12106 w 22393"/>
                  <a:gd name="connsiteY8" fmla="*/ 22393 h 2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3" h="22393">
                    <a:moveTo>
                      <a:pt x="12106" y="22393"/>
                    </a:moveTo>
                    <a:lnTo>
                      <a:pt x="10287" y="22393"/>
                    </a:lnTo>
                    <a:cubicBezTo>
                      <a:pt x="4629" y="22393"/>
                      <a:pt x="0" y="17764"/>
                      <a:pt x="0" y="12106"/>
                    </a:cubicBezTo>
                    <a:lnTo>
                      <a:pt x="0" y="10287"/>
                    </a:lnTo>
                    <a:cubicBezTo>
                      <a:pt x="0" y="4629"/>
                      <a:pt x="4629" y="0"/>
                      <a:pt x="10287" y="0"/>
                    </a:cubicBezTo>
                    <a:lnTo>
                      <a:pt x="12106" y="0"/>
                    </a:lnTo>
                    <a:cubicBezTo>
                      <a:pt x="17764" y="0"/>
                      <a:pt x="22393" y="4629"/>
                      <a:pt x="22393" y="10287"/>
                    </a:cubicBezTo>
                    <a:lnTo>
                      <a:pt x="22393" y="12106"/>
                    </a:lnTo>
                    <a:cubicBezTo>
                      <a:pt x="22403" y="17764"/>
                      <a:pt x="17774" y="22393"/>
                      <a:pt x="12106" y="22393"/>
                    </a:cubicBezTo>
                    <a:close/>
                  </a:path>
                </a:pathLst>
              </a:custGeom>
              <a:noFill/>
              <a:ln w="23813"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7" name="Freeform 166">
                <a:extLst>
                  <a:ext uri="{FF2B5EF4-FFF2-40B4-BE49-F238E27FC236}">
                    <a16:creationId xmlns:a16="http://schemas.microsoft.com/office/drawing/2014/main" id="{F93AF275-F511-EB45-AABA-A67B298F56D0}"/>
                  </a:ext>
                </a:extLst>
              </p:cNvPr>
              <p:cNvSpPr/>
              <p:nvPr/>
            </p:nvSpPr>
            <p:spPr>
              <a:xfrm>
                <a:off x="4738232" y="1860413"/>
                <a:ext cx="22840" cy="9525"/>
              </a:xfrm>
              <a:custGeom>
                <a:avLst/>
                <a:gdLst>
                  <a:gd name="connsiteX0" fmla="*/ 0 w 22840"/>
                  <a:gd name="connsiteY0" fmla="*/ 0 h 9525"/>
                  <a:gd name="connsiteX1" fmla="*/ 22841 w 22840"/>
                  <a:gd name="connsiteY1" fmla="*/ 0 h 9525"/>
                </a:gdLst>
                <a:ahLst/>
                <a:cxnLst>
                  <a:cxn ang="0">
                    <a:pos x="connsiteX0" y="connsiteY0"/>
                  </a:cxn>
                  <a:cxn ang="0">
                    <a:pos x="connsiteX1" y="connsiteY1"/>
                  </a:cxn>
                </a:cxnLst>
                <a:rect l="l" t="t" r="r" b="b"/>
                <a:pathLst>
                  <a:path w="22840" h="9525">
                    <a:moveTo>
                      <a:pt x="0" y="0"/>
                    </a:moveTo>
                    <a:lnTo>
                      <a:pt x="22841" y="0"/>
                    </a:lnTo>
                  </a:path>
                </a:pathLst>
              </a:custGeom>
              <a:ln w="23813"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8" name="Freeform 167">
                <a:extLst>
                  <a:ext uri="{FF2B5EF4-FFF2-40B4-BE49-F238E27FC236}">
                    <a16:creationId xmlns:a16="http://schemas.microsoft.com/office/drawing/2014/main" id="{0F262A53-42FE-934B-A8AB-6F17FC702871}"/>
                  </a:ext>
                </a:extLst>
              </p:cNvPr>
              <p:cNvSpPr/>
              <p:nvPr/>
            </p:nvSpPr>
            <p:spPr>
              <a:xfrm>
                <a:off x="4618550" y="1829771"/>
                <a:ext cx="262195" cy="420004"/>
              </a:xfrm>
              <a:custGeom>
                <a:avLst/>
                <a:gdLst>
                  <a:gd name="connsiteX0" fmla="*/ 228686 w 262195"/>
                  <a:gd name="connsiteY0" fmla="*/ 420005 h 420004"/>
                  <a:gd name="connsiteX1" fmla="*/ 33509 w 262195"/>
                  <a:gd name="connsiteY1" fmla="*/ 420005 h 420004"/>
                  <a:gd name="connsiteX2" fmla="*/ 0 w 262195"/>
                  <a:gd name="connsiteY2" fmla="*/ 386496 h 420004"/>
                  <a:gd name="connsiteX3" fmla="*/ 0 w 262195"/>
                  <a:gd name="connsiteY3" fmla="*/ 33509 h 420004"/>
                  <a:gd name="connsiteX4" fmla="*/ 33509 w 262195"/>
                  <a:gd name="connsiteY4" fmla="*/ 0 h 420004"/>
                  <a:gd name="connsiteX5" fmla="*/ 228686 w 262195"/>
                  <a:gd name="connsiteY5" fmla="*/ 0 h 420004"/>
                  <a:gd name="connsiteX6" fmla="*/ 262195 w 262195"/>
                  <a:gd name="connsiteY6" fmla="*/ 33509 h 420004"/>
                  <a:gd name="connsiteX7" fmla="*/ 262195 w 262195"/>
                  <a:gd name="connsiteY7" fmla="*/ 386496 h 420004"/>
                  <a:gd name="connsiteX8" fmla="*/ 228686 w 262195"/>
                  <a:gd name="connsiteY8" fmla="*/ 420005 h 42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95" h="420004">
                    <a:moveTo>
                      <a:pt x="228686" y="420005"/>
                    </a:moveTo>
                    <a:lnTo>
                      <a:pt x="33509" y="420005"/>
                    </a:lnTo>
                    <a:cubicBezTo>
                      <a:pt x="15002" y="420005"/>
                      <a:pt x="0" y="405003"/>
                      <a:pt x="0" y="386496"/>
                    </a:cubicBezTo>
                    <a:lnTo>
                      <a:pt x="0" y="33509"/>
                    </a:lnTo>
                    <a:cubicBezTo>
                      <a:pt x="0" y="15002"/>
                      <a:pt x="15002" y="0"/>
                      <a:pt x="33509" y="0"/>
                    </a:cubicBezTo>
                    <a:lnTo>
                      <a:pt x="228686" y="0"/>
                    </a:lnTo>
                    <a:cubicBezTo>
                      <a:pt x="247193" y="0"/>
                      <a:pt x="262195" y="15002"/>
                      <a:pt x="262195" y="33509"/>
                    </a:cubicBezTo>
                    <a:lnTo>
                      <a:pt x="262195" y="386496"/>
                    </a:lnTo>
                    <a:cubicBezTo>
                      <a:pt x="262195" y="405003"/>
                      <a:pt x="247193" y="420005"/>
                      <a:pt x="228686" y="420005"/>
                    </a:cubicBezTo>
                    <a:close/>
                  </a:path>
                </a:pathLst>
              </a:custGeom>
              <a:noFill/>
              <a:ln w="28575"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9" name="Freeform 168">
                <a:extLst>
                  <a:ext uri="{FF2B5EF4-FFF2-40B4-BE49-F238E27FC236}">
                    <a16:creationId xmlns:a16="http://schemas.microsoft.com/office/drawing/2014/main" id="{ADFE7455-8F0A-744F-B992-7C85F3D43032}"/>
                  </a:ext>
                </a:extLst>
              </p:cNvPr>
              <p:cNvSpPr/>
              <p:nvPr/>
            </p:nvSpPr>
            <p:spPr>
              <a:xfrm>
                <a:off x="4618560" y="1892693"/>
                <a:ext cx="262185" cy="9525"/>
              </a:xfrm>
              <a:custGeom>
                <a:avLst/>
                <a:gdLst>
                  <a:gd name="connsiteX0" fmla="*/ 0 w 262185"/>
                  <a:gd name="connsiteY0" fmla="*/ 0 h 9525"/>
                  <a:gd name="connsiteX1" fmla="*/ 262185 w 262185"/>
                  <a:gd name="connsiteY1" fmla="*/ 0 h 9525"/>
                </a:gdLst>
                <a:ahLst/>
                <a:cxnLst>
                  <a:cxn ang="0">
                    <a:pos x="connsiteX0" y="connsiteY0"/>
                  </a:cxn>
                  <a:cxn ang="0">
                    <a:pos x="connsiteX1" y="connsiteY1"/>
                  </a:cxn>
                </a:cxnLst>
                <a:rect l="l" t="t" r="r" b="b"/>
                <a:pathLst>
                  <a:path w="262185" h="9525">
                    <a:moveTo>
                      <a:pt x="0" y="0"/>
                    </a:moveTo>
                    <a:lnTo>
                      <a:pt x="262185" y="0"/>
                    </a:lnTo>
                  </a:path>
                </a:pathLst>
              </a:custGeom>
              <a:ln w="28575"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0" name="Freeform 169">
                <a:extLst>
                  <a:ext uri="{FF2B5EF4-FFF2-40B4-BE49-F238E27FC236}">
                    <a16:creationId xmlns:a16="http://schemas.microsoft.com/office/drawing/2014/main" id="{7AFA9CF6-063A-E541-99B6-BC1DAC5E81F3}"/>
                  </a:ext>
                </a:extLst>
              </p:cNvPr>
              <p:cNvSpPr/>
              <p:nvPr/>
            </p:nvSpPr>
            <p:spPr>
              <a:xfrm>
                <a:off x="4618560" y="2160231"/>
                <a:ext cx="262185" cy="9525"/>
              </a:xfrm>
              <a:custGeom>
                <a:avLst/>
                <a:gdLst>
                  <a:gd name="connsiteX0" fmla="*/ 0 w 262185"/>
                  <a:gd name="connsiteY0" fmla="*/ 0 h 9525"/>
                  <a:gd name="connsiteX1" fmla="*/ 262185 w 262185"/>
                  <a:gd name="connsiteY1" fmla="*/ 0 h 9525"/>
                </a:gdLst>
                <a:ahLst/>
                <a:cxnLst>
                  <a:cxn ang="0">
                    <a:pos x="connsiteX0" y="connsiteY0"/>
                  </a:cxn>
                  <a:cxn ang="0">
                    <a:pos x="connsiteX1" y="connsiteY1"/>
                  </a:cxn>
                </a:cxnLst>
                <a:rect l="l" t="t" r="r" b="b"/>
                <a:pathLst>
                  <a:path w="262185" h="9525">
                    <a:moveTo>
                      <a:pt x="0" y="0"/>
                    </a:moveTo>
                    <a:lnTo>
                      <a:pt x="262185" y="0"/>
                    </a:lnTo>
                  </a:path>
                </a:pathLst>
              </a:custGeom>
              <a:ln w="28575"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55" name="Graphic 7">
              <a:extLst>
                <a:ext uri="{FF2B5EF4-FFF2-40B4-BE49-F238E27FC236}">
                  <a16:creationId xmlns:a16="http://schemas.microsoft.com/office/drawing/2014/main" id="{252BC309-8D0E-E245-AE6A-85315C946175}"/>
                </a:ext>
              </a:extLst>
            </p:cNvPr>
            <p:cNvGrpSpPr/>
            <p:nvPr/>
          </p:nvGrpSpPr>
          <p:grpSpPr>
            <a:xfrm>
              <a:off x="6032173" y="2560061"/>
              <a:ext cx="420166" cy="289150"/>
              <a:chOff x="5013991" y="1727691"/>
              <a:chExt cx="420166" cy="289150"/>
            </a:xfrm>
            <a:noFill/>
          </p:grpSpPr>
          <p:sp>
            <p:nvSpPr>
              <p:cNvPr id="162" name="Freeform 161">
                <a:extLst>
                  <a:ext uri="{FF2B5EF4-FFF2-40B4-BE49-F238E27FC236}">
                    <a16:creationId xmlns:a16="http://schemas.microsoft.com/office/drawing/2014/main" id="{F08C1F8E-83C1-2044-B321-E9EC4E3CDB21}"/>
                  </a:ext>
                </a:extLst>
              </p:cNvPr>
              <p:cNvSpPr/>
              <p:nvPr/>
            </p:nvSpPr>
            <p:spPr>
              <a:xfrm>
                <a:off x="5013991" y="1727691"/>
                <a:ext cx="420166" cy="98497"/>
              </a:xfrm>
              <a:custGeom>
                <a:avLst/>
                <a:gdLst>
                  <a:gd name="connsiteX0" fmla="*/ 0 w 420166"/>
                  <a:gd name="connsiteY0" fmla="*/ 98002 h 98497"/>
                  <a:gd name="connsiteX1" fmla="*/ 209874 w 420166"/>
                  <a:gd name="connsiteY1" fmla="*/ 0 h 98497"/>
                  <a:gd name="connsiteX2" fmla="*/ 420167 w 420166"/>
                  <a:gd name="connsiteY2" fmla="*/ 98498 h 98497"/>
                </a:gdLst>
                <a:ahLst/>
                <a:cxnLst>
                  <a:cxn ang="0">
                    <a:pos x="connsiteX0" y="connsiteY0"/>
                  </a:cxn>
                  <a:cxn ang="0">
                    <a:pos x="connsiteX1" y="connsiteY1"/>
                  </a:cxn>
                  <a:cxn ang="0">
                    <a:pos x="connsiteX2" y="connsiteY2"/>
                  </a:cxn>
                </a:cxnLst>
                <a:rect l="l" t="t" r="r" b="b"/>
                <a:pathLst>
                  <a:path w="420166" h="98497">
                    <a:moveTo>
                      <a:pt x="0" y="98002"/>
                    </a:moveTo>
                    <a:cubicBezTo>
                      <a:pt x="50206" y="38100"/>
                      <a:pt x="125596" y="0"/>
                      <a:pt x="209874" y="0"/>
                    </a:cubicBezTo>
                    <a:cubicBezTo>
                      <a:pt x="294389" y="0"/>
                      <a:pt x="369961" y="38309"/>
                      <a:pt x="420167" y="98498"/>
                    </a:cubicBezTo>
                  </a:path>
                </a:pathLst>
              </a:custGeom>
              <a:noFill/>
              <a:ln w="2540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3" name="Freeform 162">
                <a:extLst>
                  <a:ext uri="{FF2B5EF4-FFF2-40B4-BE49-F238E27FC236}">
                    <a16:creationId xmlns:a16="http://schemas.microsoft.com/office/drawing/2014/main" id="{8E4E4EFB-4C9E-0F49-811A-740D78E38107}"/>
                  </a:ext>
                </a:extLst>
              </p:cNvPr>
              <p:cNvSpPr/>
              <p:nvPr/>
            </p:nvSpPr>
            <p:spPr>
              <a:xfrm>
                <a:off x="5068807" y="1803548"/>
                <a:ext cx="310524" cy="75571"/>
              </a:xfrm>
              <a:custGeom>
                <a:avLst/>
                <a:gdLst>
                  <a:gd name="connsiteX0" fmla="*/ 0 w 310524"/>
                  <a:gd name="connsiteY0" fmla="*/ 75571 h 75571"/>
                  <a:gd name="connsiteX1" fmla="*/ 155553 w 310524"/>
                  <a:gd name="connsiteY1" fmla="*/ 0 h 75571"/>
                  <a:gd name="connsiteX2" fmla="*/ 310524 w 310524"/>
                  <a:gd name="connsiteY2" fmla="*/ 74828 h 75571"/>
                </a:gdLst>
                <a:ahLst/>
                <a:cxnLst>
                  <a:cxn ang="0">
                    <a:pos x="connsiteX0" y="connsiteY0"/>
                  </a:cxn>
                  <a:cxn ang="0">
                    <a:pos x="connsiteX1" y="connsiteY1"/>
                  </a:cxn>
                  <a:cxn ang="0">
                    <a:pos x="connsiteX2" y="connsiteY2"/>
                  </a:cxn>
                </a:cxnLst>
                <a:rect l="l" t="t" r="r" b="b"/>
                <a:pathLst>
                  <a:path w="310524" h="75571">
                    <a:moveTo>
                      <a:pt x="0" y="75571"/>
                    </a:moveTo>
                    <a:cubicBezTo>
                      <a:pt x="36233" y="29546"/>
                      <a:pt x="92440" y="0"/>
                      <a:pt x="155553" y="0"/>
                    </a:cubicBezTo>
                    <a:cubicBezTo>
                      <a:pt x="218332" y="0"/>
                      <a:pt x="274272" y="29232"/>
                      <a:pt x="310524" y="74828"/>
                    </a:cubicBezTo>
                  </a:path>
                </a:pathLst>
              </a:custGeom>
              <a:noFill/>
              <a:ln w="2540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4" name="Freeform 163">
                <a:extLst>
                  <a:ext uri="{FF2B5EF4-FFF2-40B4-BE49-F238E27FC236}">
                    <a16:creationId xmlns:a16="http://schemas.microsoft.com/office/drawing/2014/main" id="{B5722F36-A22F-934C-B5E2-E99F95F5978F}"/>
                  </a:ext>
                </a:extLst>
              </p:cNvPr>
              <p:cNvSpPr/>
              <p:nvPr/>
            </p:nvSpPr>
            <p:spPr>
              <a:xfrm>
                <a:off x="5127728" y="1884139"/>
                <a:ext cx="192690" cy="51701"/>
              </a:xfrm>
              <a:custGeom>
                <a:avLst/>
                <a:gdLst>
                  <a:gd name="connsiteX0" fmla="*/ 0 w 192690"/>
                  <a:gd name="connsiteY0" fmla="*/ 51702 h 51701"/>
                  <a:gd name="connsiteX1" fmla="*/ 97241 w 192690"/>
                  <a:gd name="connsiteY1" fmla="*/ 0 h 51701"/>
                  <a:gd name="connsiteX2" fmla="*/ 192691 w 192690"/>
                  <a:gd name="connsiteY2" fmla="*/ 49121 h 51701"/>
                </a:gdLst>
                <a:ahLst/>
                <a:cxnLst>
                  <a:cxn ang="0">
                    <a:pos x="connsiteX0" y="connsiteY0"/>
                  </a:cxn>
                  <a:cxn ang="0">
                    <a:pos x="connsiteX1" y="connsiteY1"/>
                  </a:cxn>
                  <a:cxn ang="0">
                    <a:pos x="connsiteX2" y="connsiteY2"/>
                  </a:cxn>
                </a:cxnLst>
                <a:rect l="l" t="t" r="r" b="b"/>
                <a:pathLst>
                  <a:path w="192690" h="51701">
                    <a:moveTo>
                      <a:pt x="0" y="51702"/>
                    </a:moveTo>
                    <a:cubicBezTo>
                      <a:pt x="21079" y="20507"/>
                      <a:pt x="56759" y="0"/>
                      <a:pt x="97241" y="0"/>
                    </a:cubicBezTo>
                    <a:cubicBezTo>
                      <a:pt x="136589" y="0"/>
                      <a:pt x="171422" y="19383"/>
                      <a:pt x="192691" y="49121"/>
                    </a:cubicBezTo>
                  </a:path>
                </a:pathLst>
              </a:custGeom>
              <a:noFill/>
              <a:ln w="2540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5" name="Freeform 164">
                <a:extLst>
                  <a:ext uri="{FF2B5EF4-FFF2-40B4-BE49-F238E27FC236}">
                    <a16:creationId xmlns:a16="http://schemas.microsoft.com/office/drawing/2014/main" id="{F60B0CA0-1AC4-C94D-8189-FD46ED0BABAF}"/>
                  </a:ext>
                </a:extLst>
              </p:cNvPr>
              <p:cNvSpPr/>
              <p:nvPr/>
            </p:nvSpPr>
            <p:spPr>
              <a:xfrm>
                <a:off x="5197299" y="1963292"/>
                <a:ext cx="53549" cy="53549"/>
              </a:xfrm>
              <a:custGeom>
                <a:avLst/>
                <a:gdLst>
                  <a:gd name="connsiteX0" fmla="*/ 53550 w 53549"/>
                  <a:gd name="connsiteY0" fmla="*/ 26775 h 53549"/>
                  <a:gd name="connsiteX1" fmla="*/ 26775 w 53549"/>
                  <a:gd name="connsiteY1" fmla="*/ 53550 h 53549"/>
                  <a:gd name="connsiteX2" fmla="*/ 1 w 53549"/>
                  <a:gd name="connsiteY2" fmla="*/ 26775 h 53549"/>
                  <a:gd name="connsiteX3" fmla="*/ 26775 w 53549"/>
                  <a:gd name="connsiteY3" fmla="*/ 0 h 53549"/>
                  <a:gd name="connsiteX4" fmla="*/ 53550 w 53549"/>
                  <a:gd name="connsiteY4" fmla="*/ 26775 h 5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49" h="53549">
                    <a:moveTo>
                      <a:pt x="53550" y="26775"/>
                    </a:moveTo>
                    <a:cubicBezTo>
                      <a:pt x="53550" y="41562"/>
                      <a:pt x="41562" y="53550"/>
                      <a:pt x="26775" y="53550"/>
                    </a:cubicBezTo>
                    <a:cubicBezTo>
                      <a:pt x="11988" y="53550"/>
                      <a:pt x="1" y="41562"/>
                      <a:pt x="1" y="26775"/>
                    </a:cubicBezTo>
                    <a:cubicBezTo>
                      <a:pt x="1" y="11988"/>
                      <a:pt x="11988" y="0"/>
                      <a:pt x="26775" y="0"/>
                    </a:cubicBezTo>
                    <a:cubicBezTo>
                      <a:pt x="41563" y="0"/>
                      <a:pt x="53550" y="11987"/>
                      <a:pt x="53550" y="26775"/>
                    </a:cubicBezTo>
                    <a:close/>
                  </a:path>
                </a:pathLst>
              </a:custGeom>
              <a:noFill/>
              <a:ln w="25400" cap="rnd">
                <a:solidFill>
                  <a:srgbClr val="3CB4E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56" name="Freeform 155">
              <a:extLst>
                <a:ext uri="{FF2B5EF4-FFF2-40B4-BE49-F238E27FC236}">
                  <a16:creationId xmlns:a16="http://schemas.microsoft.com/office/drawing/2014/main" id="{D1FB6A74-EFE8-1A45-A838-5017FF333997}"/>
                </a:ext>
              </a:extLst>
            </p:cNvPr>
            <p:cNvSpPr/>
            <p:nvPr/>
          </p:nvSpPr>
          <p:spPr>
            <a:xfrm>
              <a:off x="5718371" y="2814569"/>
              <a:ext cx="95402" cy="95402"/>
            </a:xfrm>
            <a:custGeom>
              <a:avLst/>
              <a:gdLst>
                <a:gd name="connsiteX0" fmla="*/ 47701 w 95402"/>
                <a:gd name="connsiteY0" fmla="*/ 95403 h 95402"/>
                <a:gd name="connsiteX1" fmla="*/ 47701 w 95402"/>
                <a:gd name="connsiteY1" fmla="*/ 95403 h 95402"/>
                <a:gd name="connsiteX2" fmla="*/ 0 w 95402"/>
                <a:gd name="connsiteY2" fmla="*/ 47701 h 95402"/>
                <a:gd name="connsiteX3" fmla="*/ 0 w 95402"/>
                <a:gd name="connsiteY3" fmla="*/ 47701 h 95402"/>
                <a:gd name="connsiteX4" fmla="*/ 47701 w 95402"/>
                <a:gd name="connsiteY4" fmla="*/ 0 h 95402"/>
                <a:gd name="connsiteX5" fmla="*/ 47701 w 95402"/>
                <a:gd name="connsiteY5" fmla="*/ 0 h 95402"/>
                <a:gd name="connsiteX6" fmla="*/ 95402 w 95402"/>
                <a:gd name="connsiteY6" fmla="*/ 47701 h 95402"/>
                <a:gd name="connsiteX7" fmla="*/ 95402 w 95402"/>
                <a:gd name="connsiteY7" fmla="*/ 47701 h 95402"/>
                <a:gd name="connsiteX8" fmla="*/ 47701 w 95402"/>
                <a:gd name="connsiteY8" fmla="*/ 95403 h 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02" h="95402">
                  <a:moveTo>
                    <a:pt x="47701" y="95403"/>
                  </a:moveTo>
                  <a:lnTo>
                    <a:pt x="47701" y="95403"/>
                  </a:lnTo>
                  <a:cubicBezTo>
                    <a:pt x="21469" y="95403"/>
                    <a:pt x="0" y="73933"/>
                    <a:pt x="0" y="47701"/>
                  </a:cubicBezTo>
                  <a:lnTo>
                    <a:pt x="0" y="47701"/>
                  </a:lnTo>
                  <a:cubicBezTo>
                    <a:pt x="0" y="21470"/>
                    <a:pt x="21469" y="0"/>
                    <a:pt x="47701" y="0"/>
                  </a:cubicBezTo>
                  <a:lnTo>
                    <a:pt x="47701" y="0"/>
                  </a:lnTo>
                  <a:cubicBezTo>
                    <a:pt x="73933" y="0"/>
                    <a:pt x="95402" y="21470"/>
                    <a:pt x="95402" y="47701"/>
                  </a:cubicBezTo>
                  <a:lnTo>
                    <a:pt x="95402" y="47701"/>
                  </a:lnTo>
                  <a:cubicBezTo>
                    <a:pt x="95402" y="73933"/>
                    <a:pt x="73933" y="95403"/>
                    <a:pt x="47701" y="95403"/>
                  </a:cubicBezTo>
                  <a:close/>
                </a:path>
              </a:pathLst>
            </a:custGeom>
            <a:noFill/>
            <a:ln w="25400" cap="rnd">
              <a:solidFill>
                <a:srgbClr val="001E61"/>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7" name="Freeform 156">
              <a:extLst>
                <a:ext uri="{FF2B5EF4-FFF2-40B4-BE49-F238E27FC236}">
                  <a16:creationId xmlns:a16="http://schemas.microsoft.com/office/drawing/2014/main" id="{EAF1BC72-0521-054F-BE3B-22E5B74D5A71}"/>
                </a:ext>
              </a:extLst>
            </p:cNvPr>
            <p:cNvSpPr/>
            <p:nvPr/>
          </p:nvSpPr>
          <p:spPr>
            <a:xfrm>
              <a:off x="5751718" y="2840820"/>
              <a:ext cx="39667" cy="44838"/>
            </a:xfrm>
            <a:custGeom>
              <a:avLst/>
              <a:gdLst>
                <a:gd name="connsiteX0" fmla="*/ 4763 w 39667"/>
                <a:gd name="connsiteY0" fmla="*/ 44406 h 44838"/>
                <a:gd name="connsiteX1" fmla="*/ 38081 w 39667"/>
                <a:gd name="connsiteY1" fmla="*/ 25165 h 44838"/>
                <a:gd name="connsiteX2" fmla="*/ 38081 w 39667"/>
                <a:gd name="connsiteY2" fmla="*/ 19669 h 44838"/>
                <a:gd name="connsiteX3" fmla="*/ 4763 w 39667"/>
                <a:gd name="connsiteY3" fmla="*/ 429 h 44838"/>
                <a:gd name="connsiteX4" fmla="*/ 0 w 39667"/>
                <a:gd name="connsiteY4" fmla="*/ 3182 h 44838"/>
                <a:gd name="connsiteX5" fmla="*/ 0 w 39667"/>
                <a:gd name="connsiteY5" fmla="*/ 41653 h 44838"/>
                <a:gd name="connsiteX6" fmla="*/ 4763 w 39667"/>
                <a:gd name="connsiteY6" fmla="*/ 44406 h 4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7" h="44838">
                  <a:moveTo>
                    <a:pt x="4763" y="44406"/>
                  </a:moveTo>
                  <a:lnTo>
                    <a:pt x="38081" y="25165"/>
                  </a:lnTo>
                  <a:cubicBezTo>
                    <a:pt x="40196" y="23946"/>
                    <a:pt x="40196" y="20889"/>
                    <a:pt x="38081" y="19669"/>
                  </a:cubicBezTo>
                  <a:lnTo>
                    <a:pt x="4763" y="429"/>
                  </a:lnTo>
                  <a:cubicBezTo>
                    <a:pt x="2648" y="-790"/>
                    <a:pt x="0" y="734"/>
                    <a:pt x="0" y="3182"/>
                  </a:cubicBezTo>
                  <a:lnTo>
                    <a:pt x="0" y="41653"/>
                  </a:lnTo>
                  <a:cubicBezTo>
                    <a:pt x="0" y="44101"/>
                    <a:pt x="2639" y="45635"/>
                    <a:pt x="4763" y="44406"/>
                  </a:cubicBez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58" name="Graphic 7">
              <a:extLst>
                <a:ext uri="{FF2B5EF4-FFF2-40B4-BE49-F238E27FC236}">
                  <a16:creationId xmlns:a16="http://schemas.microsoft.com/office/drawing/2014/main" id="{6C183823-AF50-DE40-8C14-CD676547BA6C}"/>
                </a:ext>
              </a:extLst>
            </p:cNvPr>
            <p:cNvGrpSpPr/>
            <p:nvPr/>
          </p:nvGrpSpPr>
          <p:grpSpPr>
            <a:xfrm>
              <a:off x="6618867" y="2757049"/>
              <a:ext cx="168036" cy="171769"/>
              <a:chOff x="5600685" y="1924679"/>
              <a:chExt cx="168036" cy="171769"/>
            </a:xfrm>
            <a:solidFill>
              <a:srgbClr val="1E22AA"/>
            </a:solidFill>
          </p:grpSpPr>
          <p:sp>
            <p:nvSpPr>
              <p:cNvPr id="159" name="Freeform 158">
                <a:extLst>
                  <a:ext uri="{FF2B5EF4-FFF2-40B4-BE49-F238E27FC236}">
                    <a16:creationId xmlns:a16="http://schemas.microsoft.com/office/drawing/2014/main" id="{9689693F-C6C0-E74F-B8C0-50DCA631E44D}"/>
                  </a:ext>
                </a:extLst>
              </p:cNvPr>
              <p:cNvSpPr/>
              <p:nvPr/>
            </p:nvSpPr>
            <p:spPr>
              <a:xfrm>
                <a:off x="5646707" y="1924679"/>
                <a:ext cx="108642" cy="142111"/>
              </a:xfrm>
              <a:custGeom>
                <a:avLst/>
                <a:gdLst>
                  <a:gd name="connsiteX0" fmla="*/ 108642 w 108642"/>
                  <a:gd name="connsiteY0" fmla="*/ 121595 h 142111"/>
                  <a:gd name="connsiteX1" fmla="*/ 108642 w 108642"/>
                  <a:gd name="connsiteY1" fmla="*/ 4285 h 142111"/>
                  <a:gd name="connsiteX2" fmla="*/ 103565 w 108642"/>
                  <a:gd name="connsiteY2" fmla="*/ 75 h 142111"/>
                  <a:gd name="connsiteX3" fmla="*/ 3486 w 108642"/>
                  <a:gd name="connsiteY3" fmla="*/ 18972 h 142111"/>
                  <a:gd name="connsiteX4" fmla="*/ 0 w 108642"/>
                  <a:gd name="connsiteY4" fmla="*/ 23183 h 142111"/>
                  <a:gd name="connsiteX5" fmla="*/ 0 w 108642"/>
                  <a:gd name="connsiteY5" fmla="*/ 142112 h 14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42" h="142111">
                    <a:moveTo>
                      <a:pt x="108642" y="121595"/>
                    </a:moveTo>
                    <a:lnTo>
                      <a:pt x="108642" y="4285"/>
                    </a:lnTo>
                    <a:cubicBezTo>
                      <a:pt x="108642" y="1599"/>
                      <a:pt x="106204" y="-420"/>
                      <a:pt x="103565" y="75"/>
                    </a:cubicBezTo>
                    <a:lnTo>
                      <a:pt x="3486" y="18972"/>
                    </a:lnTo>
                    <a:cubicBezTo>
                      <a:pt x="1467" y="19354"/>
                      <a:pt x="0" y="21125"/>
                      <a:pt x="0" y="23183"/>
                    </a:cubicBezTo>
                    <a:lnTo>
                      <a:pt x="0" y="142112"/>
                    </a:lnTo>
                  </a:path>
                </a:pathLst>
              </a:custGeom>
              <a:noFill/>
              <a:ln w="25400" cap="rnd">
                <a:solidFill>
                  <a:srgbClr val="3CB4E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0" name="Freeform 159">
                <a:extLst>
                  <a:ext uri="{FF2B5EF4-FFF2-40B4-BE49-F238E27FC236}">
                    <a16:creationId xmlns:a16="http://schemas.microsoft.com/office/drawing/2014/main" id="{F85EC708-0F56-2740-B29E-78DE75E2C1C2}"/>
                  </a:ext>
                </a:extLst>
              </p:cNvPr>
              <p:cNvSpPr/>
              <p:nvPr/>
            </p:nvSpPr>
            <p:spPr>
              <a:xfrm rot="-5229423">
                <a:off x="5598228" y="2035277"/>
                <a:ext cx="63628" cy="58713"/>
              </a:xfrm>
              <a:custGeom>
                <a:avLst/>
                <a:gdLst>
                  <a:gd name="connsiteX0" fmla="*/ 63629 w 63628"/>
                  <a:gd name="connsiteY0" fmla="*/ 29357 h 58713"/>
                  <a:gd name="connsiteX1" fmla="*/ 31814 w 63628"/>
                  <a:gd name="connsiteY1" fmla="*/ 58714 h 58713"/>
                  <a:gd name="connsiteX2" fmla="*/ 0 w 63628"/>
                  <a:gd name="connsiteY2" fmla="*/ 29357 h 58713"/>
                  <a:gd name="connsiteX3" fmla="*/ 31814 w 63628"/>
                  <a:gd name="connsiteY3" fmla="*/ 0 h 58713"/>
                  <a:gd name="connsiteX4" fmla="*/ 63629 w 63628"/>
                  <a:gd name="connsiteY4" fmla="*/ 29357 h 5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8" h="58713">
                    <a:moveTo>
                      <a:pt x="63629" y="29357"/>
                    </a:moveTo>
                    <a:cubicBezTo>
                      <a:pt x="63629" y="45570"/>
                      <a:pt x="49385" y="58714"/>
                      <a:pt x="31814" y="58714"/>
                    </a:cubicBezTo>
                    <a:cubicBezTo>
                      <a:pt x="14244" y="58714"/>
                      <a:pt x="0" y="45570"/>
                      <a:pt x="0" y="29357"/>
                    </a:cubicBezTo>
                    <a:cubicBezTo>
                      <a:pt x="0" y="13143"/>
                      <a:pt x="14243" y="0"/>
                      <a:pt x="31814" y="0"/>
                    </a:cubicBezTo>
                    <a:cubicBezTo>
                      <a:pt x="49385" y="0"/>
                      <a:pt x="63629" y="13143"/>
                      <a:pt x="63629" y="29357"/>
                    </a:cubicBez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1" name="Freeform 160">
                <a:extLst>
                  <a:ext uri="{FF2B5EF4-FFF2-40B4-BE49-F238E27FC236}">
                    <a16:creationId xmlns:a16="http://schemas.microsoft.com/office/drawing/2014/main" id="{FECD1EC0-3094-C946-8170-A1707C8B1878}"/>
                  </a:ext>
                </a:extLst>
              </p:cNvPr>
              <p:cNvSpPr/>
              <p:nvPr/>
            </p:nvSpPr>
            <p:spPr>
              <a:xfrm rot="-5229080">
                <a:off x="5707549" y="2016865"/>
                <a:ext cx="63629" cy="58714"/>
              </a:xfrm>
              <a:custGeom>
                <a:avLst/>
                <a:gdLst>
                  <a:gd name="connsiteX0" fmla="*/ 63630 w 63629"/>
                  <a:gd name="connsiteY0" fmla="*/ 29357 h 58714"/>
                  <a:gd name="connsiteX1" fmla="*/ 31815 w 63629"/>
                  <a:gd name="connsiteY1" fmla="*/ 58714 h 58714"/>
                  <a:gd name="connsiteX2" fmla="*/ 0 w 63629"/>
                  <a:gd name="connsiteY2" fmla="*/ 29357 h 58714"/>
                  <a:gd name="connsiteX3" fmla="*/ 31815 w 63629"/>
                  <a:gd name="connsiteY3" fmla="*/ 0 h 58714"/>
                  <a:gd name="connsiteX4" fmla="*/ 63630 w 63629"/>
                  <a:gd name="connsiteY4" fmla="*/ 29357 h 5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9" h="58714">
                    <a:moveTo>
                      <a:pt x="63630" y="29357"/>
                    </a:moveTo>
                    <a:cubicBezTo>
                      <a:pt x="63630" y="45571"/>
                      <a:pt x="49386" y="58714"/>
                      <a:pt x="31815" y="58714"/>
                    </a:cubicBezTo>
                    <a:cubicBezTo>
                      <a:pt x="14244" y="58714"/>
                      <a:pt x="0" y="45571"/>
                      <a:pt x="0" y="29357"/>
                    </a:cubicBezTo>
                    <a:cubicBezTo>
                      <a:pt x="0" y="13143"/>
                      <a:pt x="14244" y="0"/>
                      <a:pt x="31815" y="0"/>
                    </a:cubicBezTo>
                    <a:cubicBezTo>
                      <a:pt x="49385" y="0"/>
                      <a:pt x="63630" y="13143"/>
                      <a:pt x="63630" y="29357"/>
                    </a:cubicBezTo>
                    <a:close/>
                  </a:path>
                </a:pathLst>
              </a:custGeom>
              <a:solidFill>
                <a:srgbClr val="3CB4E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171" name="Straight Arrow Connector 170">
            <a:extLst>
              <a:ext uri="{FF2B5EF4-FFF2-40B4-BE49-F238E27FC236}">
                <a16:creationId xmlns:a16="http://schemas.microsoft.com/office/drawing/2014/main" id="{08CEC7EF-36C6-9B4D-A7B5-9C4AACA18F54}"/>
              </a:ext>
            </a:extLst>
          </p:cNvPr>
          <p:cNvCxnSpPr>
            <a:cxnSpLocks/>
          </p:cNvCxnSpPr>
          <p:nvPr/>
        </p:nvCxnSpPr>
        <p:spPr>
          <a:xfrm flipV="1">
            <a:off x="4397433" y="4232865"/>
            <a:ext cx="327508" cy="142189"/>
          </a:xfrm>
          <a:prstGeom prst="straightConnector1">
            <a:avLst/>
          </a:prstGeom>
          <a:noFill/>
          <a:ln w="38100" cap="rnd" cmpd="sng" algn="ctr">
            <a:solidFill>
              <a:srgbClr val="3CD5AF">
                <a:lumMod val="20000"/>
                <a:lumOff val="80000"/>
              </a:srgbClr>
            </a:solidFill>
            <a:prstDash val="solid"/>
            <a:round/>
            <a:tailEnd type="none" w="lg" len="sm"/>
          </a:ln>
          <a:effectLst/>
        </p:spPr>
      </p:cxnSp>
      <p:cxnSp>
        <p:nvCxnSpPr>
          <p:cNvPr id="172" name="Straight Arrow Connector 171">
            <a:extLst>
              <a:ext uri="{FF2B5EF4-FFF2-40B4-BE49-F238E27FC236}">
                <a16:creationId xmlns:a16="http://schemas.microsoft.com/office/drawing/2014/main" id="{20D5C87D-F5CE-4E42-AE37-6E90586BE110}"/>
              </a:ext>
            </a:extLst>
          </p:cNvPr>
          <p:cNvCxnSpPr>
            <a:cxnSpLocks/>
          </p:cNvCxnSpPr>
          <p:nvPr/>
        </p:nvCxnSpPr>
        <p:spPr>
          <a:xfrm flipV="1">
            <a:off x="5470172" y="3703460"/>
            <a:ext cx="327508" cy="142189"/>
          </a:xfrm>
          <a:prstGeom prst="straightConnector1">
            <a:avLst/>
          </a:prstGeom>
          <a:noFill/>
          <a:ln w="38100" cap="rnd" cmpd="sng" algn="ctr">
            <a:solidFill>
              <a:srgbClr val="3CD5AF">
                <a:lumMod val="20000"/>
                <a:lumOff val="80000"/>
              </a:srgbClr>
            </a:solidFill>
            <a:prstDash val="solid"/>
            <a:round/>
            <a:tailEnd type="none" w="lg" len="sm"/>
          </a:ln>
          <a:effectLst/>
        </p:spPr>
      </p:cxnSp>
      <p:cxnSp>
        <p:nvCxnSpPr>
          <p:cNvPr id="173" name="Straight Arrow Connector 172">
            <a:extLst>
              <a:ext uri="{FF2B5EF4-FFF2-40B4-BE49-F238E27FC236}">
                <a16:creationId xmlns:a16="http://schemas.microsoft.com/office/drawing/2014/main" id="{3314A848-29B4-F848-A2E0-60E47785945A}"/>
              </a:ext>
            </a:extLst>
          </p:cNvPr>
          <p:cNvCxnSpPr>
            <a:cxnSpLocks/>
          </p:cNvCxnSpPr>
          <p:nvPr/>
        </p:nvCxnSpPr>
        <p:spPr>
          <a:xfrm flipV="1">
            <a:off x="6795483" y="3179462"/>
            <a:ext cx="327508" cy="142189"/>
          </a:xfrm>
          <a:prstGeom prst="straightConnector1">
            <a:avLst/>
          </a:prstGeom>
          <a:noFill/>
          <a:ln w="38100" cap="rnd" cmpd="sng" algn="ctr">
            <a:solidFill>
              <a:srgbClr val="3CD5AF">
                <a:lumMod val="20000"/>
                <a:lumOff val="80000"/>
              </a:srgbClr>
            </a:solidFill>
            <a:prstDash val="solid"/>
            <a:round/>
            <a:tailEnd type="none" w="lg" len="sm"/>
          </a:ln>
          <a:effectLst/>
        </p:spPr>
      </p:cxnSp>
      <p:cxnSp>
        <p:nvCxnSpPr>
          <p:cNvPr id="174" name="Straight Arrow Connector 173">
            <a:extLst>
              <a:ext uri="{FF2B5EF4-FFF2-40B4-BE49-F238E27FC236}">
                <a16:creationId xmlns:a16="http://schemas.microsoft.com/office/drawing/2014/main" id="{1733785B-E32F-7C41-A8D1-D75054C717F7}"/>
              </a:ext>
            </a:extLst>
          </p:cNvPr>
          <p:cNvCxnSpPr>
            <a:cxnSpLocks/>
          </p:cNvCxnSpPr>
          <p:nvPr/>
        </p:nvCxnSpPr>
        <p:spPr>
          <a:xfrm flipV="1">
            <a:off x="7827393" y="2728023"/>
            <a:ext cx="327508" cy="142189"/>
          </a:xfrm>
          <a:prstGeom prst="straightConnector1">
            <a:avLst/>
          </a:prstGeom>
          <a:noFill/>
          <a:ln w="38100" cap="rnd" cmpd="sng" algn="ctr">
            <a:solidFill>
              <a:srgbClr val="3CD5AF">
                <a:lumMod val="20000"/>
                <a:lumOff val="80000"/>
              </a:srgbClr>
            </a:solidFill>
            <a:prstDash val="solid"/>
            <a:round/>
            <a:tailEnd type="none" w="lg" len="sm"/>
          </a:ln>
          <a:effectLst/>
        </p:spPr>
      </p:cxnSp>
      <p:sp>
        <p:nvSpPr>
          <p:cNvPr id="175" name="TextBox 174">
            <a:extLst>
              <a:ext uri="{FF2B5EF4-FFF2-40B4-BE49-F238E27FC236}">
                <a16:creationId xmlns:a16="http://schemas.microsoft.com/office/drawing/2014/main" id="{576F01EE-4E23-7445-9525-51D8A23B3C8F}"/>
              </a:ext>
            </a:extLst>
          </p:cNvPr>
          <p:cNvSpPr txBox="1"/>
          <p:nvPr/>
        </p:nvSpPr>
        <p:spPr>
          <a:xfrm>
            <a:off x="5892305" y="4555411"/>
            <a:ext cx="1080744" cy="923330"/>
          </a:xfrm>
          <a:prstGeom prst="rect">
            <a:avLst/>
          </a:prstGeom>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rPr>
              <a:t>1999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MP3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Digital Asset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Disruption</a:t>
            </a:r>
            <a:endParaRPr kumimoji="0" lang="en-US" sz="1800" b="0" i="0" u="none" strike="noStrike" kern="0" cap="none" spc="0" normalizeH="0" baseline="0" noProof="0" dirty="0">
              <a:ln>
                <a:noFill/>
              </a:ln>
              <a:solidFill>
                <a:schemeClr val="bg2"/>
              </a:solidFill>
              <a:effectLst/>
              <a:uLnTx/>
              <a:uFillTx/>
            </a:endParaRPr>
          </a:p>
        </p:txBody>
      </p:sp>
      <p:sp>
        <p:nvSpPr>
          <p:cNvPr id="176" name="TextBox 175">
            <a:extLst>
              <a:ext uri="{FF2B5EF4-FFF2-40B4-BE49-F238E27FC236}">
                <a16:creationId xmlns:a16="http://schemas.microsoft.com/office/drawing/2014/main" id="{D0961BBC-2272-1B4B-AD68-8055D780822B}"/>
              </a:ext>
            </a:extLst>
          </p:cNvPr>
          <p:cNvSpPr txBox="1"/>
          <p:nvPr/>
        </p:nvSpPr>
        <p:spPr>
          <a:xfrm>
            <a:off x="7263782" y="3995331"/>
            <a:ext cx="1505790" cy="1107996"/>
          </a:xfrm>
          <a:prstGeom prst="rect">
            <a:avLst/>
          </a:prstGeom>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rPr>
              <a:t>2005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iTunes and YouTube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Portability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Industry Price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 Publish Music </a:t>
            </a:r>
            <a:br>
              <a:rPr kumimoji="0" lang="en-US" sz="1200" b="0" i="0" u="none" strike="noStrike" kern="0" cap="none" spc="0" normalizeH="0" baseline="0" noProof="0" dirty="0">
                <a:ln>
                  <a:noFill/>
                </a:ln>
                <a:solidFill>
                  <a:schemeClr val="bg2"/>
                </a:solidFill>
                <a:effectLst/>
                <a:uLnTx/>
                <a:uFillTx/>
              </a:rPr>
            </a:br>
            <a:r>
              <a:rPr kumimoji="0" lang="en-US" sz="1200" b="0" i="0" u="none" strike="noStrike" kern="0" cap="none" spc="0" normalizeH="0" baseline="0" noProof="0" dirty="0">
                <a:ln>
                  <a:noFill/>
                </a:ln>
                <a:solidFill>
                  <a:schemeClr val="bg2"/>
                </a:solidFill>
                <a:effectLst/>
                <a:uLnTx/>
                <a:uFillTx/>
              </a:rPr>
              <a:t>for Free</a:t>
            </a:r>
            <a:endParaRPr kumimoji="0" lang="en-US" sz="1800" b="0" i="0" u="none" strike="noStrike" kern="0" cap="none" spc="0" normalizeH="0" baseline="0" noProof="0" dirty="0">
              <a:ln>
                <a:noFill/>
              </a:ln>
              <a:solidFill>
                <a:schemeClr val="bg2"/>
              </a:solidFill>
              <a:effectLst/>
              <a:uLnTx/>
              <a:uFillTx/>
            </a:endParaRPr>
          </a:p>
        </p:txBody>
      </p:sp>
      <p:sp>
        <p:nvSpPr>
          <p:cNvPr id="177" name="TextBox 176">
            <a:extLst>
              <a:ext uri="{FF2B5EF4-FFF2-40B4-BE49-F238E27FC236}">
                <a16:creationId xmlns:a16="http://schemas.microsoft.com/office/drawing/2014/main" id="{3DFF897D-3B56-854E-87A5-4FF9F6FCDA8F}"/>
              </a:ext>
            </a:extLst>
          </p:cNvPr>
          <p:cNvSpPr txBox="1"/>
          <p:nvPr/>
        </p:nvSpPr>
        <p:spPr>
          <a:xfrm>
            <a:off x="9084428" y="3601760"/>
            <a:ext cx="1786421" cy="923330"/>
          </a:xfrm>
          <a:prstGeom prst="rect">
            <a:avLst/>
          </a:prstGeom>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rPr>
              <a:t>2018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Streaming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Subscribe for Ad-free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Access to Everything</a:t>
            </a:r>
            <a:endParaRPr kumimoji="0" lang="en-US" sz="1800" b="0" i="0" u="none" strike="noStrike" kern="0" cap="none" spc="0" normalizeH="0" baseline="0" noProof="0" dirty="0">
              <a:ln>
                <a:noFill/>
              </a:ln>
              <a:solidFill>
                <a:schemeClr val="bg2"/>
              </a:solidFill>
              <a:effectLst/>
              <a:uLnTx/>
              <a:uFillTx/>
            </a:endParaRPr>
          </a:p>
        </p:txBody>
      </p:sp>
    </p:spTree>
    <p:extLst>
      <p:ext uri="{BB962C8B-B14F-4D97-AF65-F5344CB8AC3E}">
        <p14:creationId xmlns:p14="http://schemas.microsoft.com/office/powerpoint/2010/main" val="418286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74C8DA-1547-6E42-9DE5-8B6B8F7A3993}"/>
              </a:ext>
            </a:extLst>
          </p:cNvPr>
          <p:cNvSpPr>
            <a:spLocks noGrp="1"/>
          </p:cNvSpPr>
          <p:nvPr>
            <p:ph type="sldNum" sz="quarter" idx="4"/>
          </p:nvPr>
        </p:nvSpPr>
        <p:spPr/>
        <p:txBody>
          <a:bodyPr/>
          <a:lstStyle/>
          <a:p>
            <a:fld id="{D8D877B3-D348-4611-9BDB-C5374591D951}" type="slidenum">
              <a:rPr lang="en-US" smtClean="0"/>
              <a:pPr/>
              <a:t>15</a:t>
            </a:fld>
            <a:endParaRPr lang="en-US" dirty="0"/>
          </a:p>
        </p:txBody>
      </p:sp>
      <p:sp>
        <p:nvSpPr>
          <p:cNvPr id="4" name="Rectangle 3">
            <a:extLst>
              <a:ext uri="{FF2B5EF4-FFF2-40B4-BE49-F238E27FC236}">
                <a16:creationId xmlns:a16="http://schemas.microsoft.com/office/drawing/2014/main" id="{1B074B4A-9AD8-C948-A142-E32A65C56EAD}"/>
              </a:ext>
            </a:extLst>
          </p:cNvPr>
          <p:cNvSpPr/>
          <p:nvPr/>
        </p:nvSpPr>
        <p:spPr>
          <a:xfrm>
            <a:off x="766119" y="1841386"/>
            <a:ext cx="10594398" cy="3175228"/>
          </a:xfrm>
          <a:prstGeom prst="rect">
            <a:avLst/>
          </a:prstGeom>
        </p:spPr>
        <p:txBody>
          <a:bodyPr wrap="square">
            <a:spAutoFit/>
          </a:bodyPr>
          <a:lstStyle/>
          <a:p>
            <a:pPr algn="ctr" defTabSz="914318">
              <a:spcBef>
                <a:spcPts val="1000"/>
              </a:spcBef>
            </a:pPr>
            <a:r>
              <a:rPr lang="en-US" sz="4800" i="1" dirty="0">
                <a:solidFill>
                  <a:srgbClr val="FFFFFF"/>
                </a:solidFill>
                <a:latin typeface="Prometo Medium" panose="020B0704030203060203" pitchFamily="34" charset="0"/>
              </a:rPr>
              <a:t>Consider the artist. </a:t>
            </a:r>
          </a:p>
          <a:p>
            <a:pPr algn="ctr" defTabSz="914318">
              <a:spcBef>
                <a:spcPts val="1000"/>
              </a:spcBef>
            </a:pPr>
            <a:r>
              <a:rPr lang="en-US" sz="4800" i="1" dirty="0">
                <a:solidFill>
                  <a:srgbClr val="FFFFFF"/>
                </a:solidFill>
                <a:latin typeface="Prometo Medium" panose="020B0704030203060203" pitchFamily="34" charset="0"/>
              </a:rPr>
              <a:t>Their options to grow their business,</a:t>
            </a:r>
            <a:br>
              <a:rPr lang="en-US" sz="4800" i="1" dirty="0">
                <a:solidFill>
                  <a:srgbClr val="FFFFFF"/>
                </a:solidFill>
                <a:latin typeface="Prometo Medium" panose="020B0704030203060203" pitchFamily="34" charset="0"/>
              </a:rPr>
            </a:br>
            <a:r>
              <a:rPr lang="en-US" sz="4800" i="1" dirty="0">
                <a:solidFill>
                  <a:srgbClr val="FFFFFF"/>
                </a:solidFill>
                <a:latin typeface="Prometo Medium" panose="020B0704030203060203" pitchFamily="34" charset="0"/>
              </a:rPr>
              <a:t>market themselves, and adapt their product have never been greater.</a:t>
            </a:r>
          </a:p>
        </p:txBody>
      </p:sp>
    </p:spTree>
    <p:extLst>
      <p:ext uri="{BB962C8B-B14F-4D97-AF65-F5344CB8AC3E}">
        <p14:creationId xmlns:p14="http://schemas.microsoft.com/office/powerpoint/2010/main" val="255325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F6CD-4A4E-A14A-85A1-6F0180A2A6F9}"/>
              </a:ext>
            </a:extLst>
          </p:cNvPr>
          <p:cNvSpPr>
            <a:spLocks noGrp="1"/>
          </p:cNvSpPr>
          <p:nvPr>
            <p:ph type="title"/>
          </p:nvPr>
        </p:nvSpPr>
        <p:spPr/>
        <p:txBody>
          <a:bodyPr/>
          <a:lstStyle/>
          <a:p>
            <a:r>
              <a:rPr lang="en-US" dirty="0"/>
              <a:t>In Healthcare, Who Benefits From Liquidity?</a:t>
            </a:r>
          </a:p>
        </p:txBody>
      </p:sp>
      <p:sp>
        <p:nvSpPr>
          <p:cNvPr id="3" name="Slide Number Placeholder 2">
            <a:extLst>
              <a:ext uri="{FF2B5EF4-FFF2-40B4-BE49-F238E27FC236}">
                <a16:creationId xmlns:a16="http://schemas.microsoft.com/office/drawing/2014/main" id="{6559D124-B284-1E46-9E2B-7E3F74ADA5AB}"/>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13" name="TextBox 12">
            <a:extLst>
              <a:ext uri="{FF2B5EF4-FFF2-40B4-BE49-F238E27FC236}">
                <a16:creationId xmlns:a16="http://schemas.microsoft.com/office/drawing/2014/main" id="{CF5FA8E5-67C5-7B42-BC4E-D5A74727529D}"/>
              </a:ext>
            </a:extLst>
          </p:cNvPr>
          <p:cNvSpPr txBox="1"/>
          <p:nvPr/>
        </p:nvSpPr>
        <p:spPr>
          <a:xfrm>
            <a:off x="8708965" y="4182114"/>
            <a:ext cx="2440092" cy="338554"/>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2"/>
                </a:solidFill>
                <a:effectLst/>
                <a:uLnTx/>
                <a:uFillTx/>
              </a:rPr>
              <a:t>“The Money Manager”</a:t>
            </a:r>
          </a:p>
        </p:txBody>
      </p:sp>
      <p:sp>
        <p:nvSpPr>
          <p:cNvPr id="14" name="TextBox 13">
            <a:extLst>
              <a:ext uri="{FF2B5EF4-FFF2-40B4-BE49-F238E27FC236}">
                <a16:creationId xmlns:a16="http://schemas.microsoft.com/office/drawing/2014/main" id="{50BBC34D-B744-DC40-9684-D6E6FEC0C964}"/>
              </a:ext>
            </a:extLst>
          </p:cNvPr>
          <p:cNvSpPr txBox="1"/>
          <p:nvPr/>
        </p:nvSpPr>
        <p:spPr>
          <a:xfrm>
            <a:off x="4774854" y="4182114"/>
            <a:ext cx="2844048" cy="338554"/>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2"/>
                </a:solidFill>
                <a:effectLst/>
                <a:uLnTx/>
                <a:uFillTx/>
              </a:rPr>
              <a:t>“The Empowered Provider”</a:t>
            </a:r>
          </a:p>
        </p:txBody>
      </p:sp>
      <p:sp>
        <p:nvSpPr>
          <p:cNvPr id="15" name="TextBox 14">
            <a:extLst>
              <a:ext uri="{FF2B5EF4-FFF2-40B4-BE49-F238E27FC236}">
                <a16:creationId xmlns:a16="http://schemas.microsoft.com/office/drawing/2014/main" id="{BBCC1FCD-E447-5646-A2D1-D07BCF1BE510}"/>
              </a:ext>
            </a:extLst>
          </p:cNvPr>
          <p:cNvSpPr txBox="1"/>
          <p:nvPr/>
        </p:nvSpPr>
        <p:spPr>
          <a:xfrm>
            <a:off x="1005352" y="4182114"/>
            <a:ext cx="2648482" cy="338554"/>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2"/>
                </a:solidFill>
                <a:effectLst/>
                <a:uLnTx/>
                <a:uFillTx/>
              </a:rPr>
              <a:t>“The Delighted End-User”</a:t>
            </a:r>
          </a:p>
        </p:txBody>
      </p:sp>
      <p:pic>
        <p:nvPicPr>
          <p:cNvPr id="16" name="Picture 15">
            <a:extLst>
              <a:ext uri="{FF2B5EF4-FFF2-40B4-BE49-F238E27FC236}">
                <a16:creationId xmlns:a16="http://schemas.microsoft.com/office/drawing/2014/main" id="{8E83ACC9-422D-1948-941C-EEAA7583CBEF}"/>
              </a:ext>
            </a:extLst>
          </p:cNvPr>
          <p:cNvPicPr>
            <a:picLocks noChangeAspect="1"/>
          </p:cNvPicPr>
          <p:nvPr/>
        </p:nvPicPr>
        <p:blipFill>
          <a:blip r:embed="rId3"/>
          <a:stretch>
            <a:fillRect/>
          </a:stretch>
        </p:blipFill>
        <p:spPr>
          <a:xfrm>
            <a:off x="5321873" y="1900289"/>
            <a:ext cx="1750010" cy="2119857"/>
          </a:xfrm>
          <a:prstGeom prst="rect">
            <a:avLst/>
          </a:prstGeom>
        </p:spPr>
      </p:pic>
      <p:pic>
        <p:nvPicPr>
          <p:cNvPr id="17" name="Picture 16" descr="A close up of a logo&#10;&#10;Description automatically generated">
            <a:extLst>
              <a:ext uri="{FF2B5EF4-FFF2-40B4-BE49-F238E27FC236}">
                <a16:creationId xmlns:a16="http://schemas.microsoft.com/office/drawing/2014/main" id="{BFA336C0-81F7-6D44-8C76-5AF996A62C12}"/>
              </a:ext>
            </a:extLst>
          </p:cNvPr>
          <p:cNvPicPr>
            <a:picLocks noChangeAspect="1"/>
          </p:cNvPicPr>
          <p:nvPr/>
        </p:nvPicPr>
        <p:blipFill>
          <a:blip r:embed="rId4"/>
          <a:stretch>
            <a:fillRect/>
          </a:stretch>
        </p:blipFill>
        <p:spPr>
          <a:xfrm>
            <a:off x="1454588" y="2088726"/>
            <a:ext cx="1750010" cy="1742982"/>
          </a:xfrm>
          <a:prstGeom prst="rect">
            <a:avLst/>
          </a:prstGeom>
        </p:spPr>
      </p:pic>
      <p:sp>
        <p:nvSpPr>
          <p:cNvPr id="18" name="TextBox 17">
            <a:extLst>
              <a:ext uri="{FF2B5EF4-FFF2-40B4-BE49-F238E27FC236}">
                <a16:creationId xmlns:a16="http://schemas.microsoft.com/office/drawing/2014/main" id="{4079A1B6-F0FF-894D-B56E-D8BC29C15BC4}"/>
              </a:ext>
            </a:extLst>
          </p:cNvPr>
          <p:cNvSpPr txBox="1"/>
          <p:nvPr/>
        </p:nvSpPr>
        <p:spPr>
          <a:xfrm>
            <a:off x="8592580" y="4616359"/>
            <a:ext cx="2672862" cy="1754326"/>
          </a:xfrm>
          <a:prstGeom prst="rect">
            <a:avLst/>
          </a:prstGeom>
          <a:noFill/>
        </p:spPr>
        <p:txBody>
          <a:bodyPr wrap="square" lIns="0" tIns="0" rIns="0" bIns="0" rtlCol="0">
            <a:noAutofit/>
          </a:bodyPr>
          <a:lstStyle/>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Control costs</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Empower members</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Prevent Fraud, Waster &amp; Abuse</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Grow wealth</a:t>
            </a:r>
          </a:p>
          <a:p>
            <a:pPr marR="0" lvl="0" algn="ctr" defTabSz="914400" eaLnBrk="1" fontAlgn="auto" latinLnBrk="0" hangingPunct="1">
              <a:lnSpc>
                <a:spcPct val="100000"/>
              </a:lnSpc>
              <a:spcBef>
                <a:spcPts val="0"/>
              </a:spcBef>
              <a:spcAft>
                <a:spcPts val="800"/>
              </a:spcAft>
              <a:buClrTx/>
              <a:buSzTx/>
              <a:tabLst/>
              <a:defRPr/>
            </a:pPr>
            <a:endParaRPr kumimoji="0" lang="en-US" sz="1600" b="0" i="0" u="none" strike="noStrike" kern="0" cap="none" spc="0" normalizeH="0" baseline="0" noProof="0" dirty="0">
              <a:ln>
                <a:noFill/>
              </a:ln>
              <a:solidFill>
                <a:schemeClr val="bg2"/>
              </a:solidFill>
              <a:effectLst/>
              <a:uLnTx/>
              <a:uFillTx/>
            </a:endParaRPr>
          </a:p>
        </p:txBody>
      </p:sp>
      <p:sp>
        <p:nvSpPr>
          <p:cNvPr id="19" name="TextBox 18">
            <a:extLst>
              <a:ext uri="{FF2B5EF4-FFF2-40B4-BE49-F238E27FC236}">
                <a16:creationId xmlns:a16="http://schemas.microsoft.com/office/drawing/2014/main" id="{7A49B6BB-7184-0C4D-B6E3-0E0A2256EEA3}"/>
              </a:ext>
            </a:extLst>
          </p:cNvPr>
          <p:cNvSpPr txBox="1"/>
          <p:nvPr/>
        </p:nvSpPr>
        <p:spPr>
          <a:xfrm>
            <a:off x="4860447" y="4616359"/>
            <a:ext cx="2672862" cy="1200329"/>
          </a:xfrm>
          <a:prstGeom prst="rect">
            <a:avLst/>
          </a:prstGeom>
          <a:noFill/>
        </p:spPr>
        <p:txBody>
          <a:bodyPr wrap="square" lIns="0" tIns="0" rIns="0" bIns="0" rtlCol="0">
            <a:noAutofit/>
          </a:bodyPr>
          <a:lstStyle/>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Provide care</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Collect revenue</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Prevent illness </a:t>
            </a:r>
          </a:p>
          <a:p>
            <a:pPr marR="0" lvl="0" algn="ctr" defTabSz="914400" eaLnBrk="1" fontAlgn="auto" latinLnBrk="0" hangingPunct="1">
              <a:lnSpc>
                <a:spcPct val="100000"/>
              </a:lnSpc>
              <a:spcBef>
                <a:spcPts val="0"/>
              </a:spcBef>
              <a:spcAft>
                <a:spcPts val="800"/>
              </a:spcAft>
              <a:buClrTx/>
              <a:buSzTx/>
              <a:tabLst/>
              <a:defRPr/>
            </a:pPr>
            <a:endParaRPr kumimoji="0" lang="en-US" sz="1600" b="0" i="0" u="none" strike="noStrike" kern="0" cap="none" spc="0" normalizeH="0" baseline="0" noProof="0" dirty="0">
              <a:ln>
                <a:noFill/>
              </a:ln>
              <a:solidFill>
                <a:schemeClr val="bg2"/>
              </a:solidFill>
              <a:effectLst/>
              <a:uLnTx/>
              <a:uFillTx/>
            </a:endParaRPr>
          </a:p>
        </p:txBody>
      </p:sp>
      <p:sp>
        <p:nvSpPr>
          <p:cNvPr id="20" name="TextBox 19">
            <a:extLst>
              <a:ext uri="{FF2B5EF4-FFF2-40B4-BE49-F238E27FC236}">
                <a16:creationId xmlns:a16="http://schemas.microsoft.com/office/drawing/2014/main" id="{2FA8F969-CBFB-0544-9C03-B8D0785A4A91}"/>
              </a:ext>
            </a:extLst>
          </p:cNvPr>
          <p:cNvSpPr txBox="1"/>
          <p:nvPr/>
        </p:nvSpPr>
        <p:spPr>
          <a:xfrm>
            <a:off x="856347" y="4616359"/>
            <a:ext cx="2946493" cy="1477328"/>
          </a:xfrm>
          <a:prstGeom prst="rect">
            <a:avLst/>
          </a:prstGeom>
          <a:noFill/>
        </p:spPr>
        <p:txBody>
          <a:bodyPr wrap="square" lIns="0" tIns="0" rIns="0" bIns="0" rtlCol="0">
            <a:noAutofit/>
          </a:bodyPr>
          <a:lstStyle/>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Low-cost</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Convenient</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Customizable</a:t>
            </a:r>
          </a:p>
          <a:p>
            <a:pPr marR="0" lvl="0" algn="ctr" defTabSz="914400" eaLnBrk="1" fontAlgn="auto" latinLnBrk="0" hangingPunct="1">
              <a:lnSpc>
                <a:spcPct val="100000"/>
              </a:lnSpc>
              <a:spcBef>
                <a:spcPts val="0"/>
              </a:spcBef>
              <a:spcAft>
                <a:spcPts val="800"/>
              </a:spcAft>
              <a:buClrTx/>
              <a:buSzTx/>
              <a:tabLst/>
              <a:defRPr/>
            </a:pPr>
            <a:r>
              <a:rPr kumimoji="0" lang="en-US" sz="1600" b="0" i="0" u="none" strike="noStrike" kern="0" cap="none" spc="0" normalizeH="0" baseline="0" noProof="0" dirty="0">
                <a:ln>
                  <a:noFill/>
                </a:ln>
                <a:solidFill>
                  <a:schemeClr val="bg2"/>
                </a:solidFill>
                <a:effectLst/>
                <a:uLnTx/>
                <a:uFillTx/>
              </a:rPr>
              <a:t>Instant utility</a:t>
            </a:r>
          </a:p>
          <a:p>
            <a:pPr marR="0" lvl="0" algn="ctr" defTabSz="914400" eaLnBrk="1" fontAlgn="auto" latinLnBrk="0" hangingPunct="1">
              <a:lnSpc>
                <a:spcPct val="100000"/>
              </a:lnSpc>
              <a:spcBef>
                <a:spcPts val="0"/>
              </a:spcBef>
              <a:spcAft>
                <a:spcPts val="800"/>
              </a:spcAft>
              <a:buClrTx/>
              <a:buSzTx/>
              <a:tabLst/>
              <a:defRPr/>
            </a:pPr>
            <a:endParaRPr kumimoji="0" lang="en-US" sz="1600" b="0" i="0" u="none" strike="noStrike" kern="0" cap="none" spc="0" normalizeH="0" baseline="0" noProof="0" dirty="0">
              <a:ln>
                <a:noFill/>
              </a:ln>
              <a:solidFill>
                <a:schemeClr val="bg2"/>
              </a:solidFill>
              <a:effectLst/>
              <a:uLnTx/>
              <a:uFillTx/>
            </a:endParaRPr>
          </a:p>
        </p:txBody>
      </p:sp>
      <p:pic>
        <p:nvPicPr>
          <p:cNvPr id="21" name="Picture 20" descr="A close up of a logo&#10;&#10;Description automatically generated">
            <a:extLst>
              <a:ext uri="{FF2B5EF4-FFF2-40B4-BE49-F238E27FC236}">
                <a16:creationId xmlns:a16="http://schemas.microsoft.com/office/drawing/2014/main" id="{4EBB5008-2A69-9F4F-9B3F-82AADDAC6511}"/>
              </a:ext>
            </a:extLst>
          </p:cNvPr>
          <p:cNvPicPr>
            <a:picLocks noChangeAspect="1"/>
          </p:cNvPicPr>
          <p:nvPr/>
        </p:nvPicPr>
        <p:blipFill>
          <a:blip r:embed="rId5"/>
          <a:stretch>
            <a:fillRect/>
          </a:stretch>
        </p:blipFill>
        <p:spPr>
          <a:xfrm>
            <a:off x="9189159" y="2211342"/>
            <a:ext cx="1479705" cy="1497750"/>
          </a:xfrm>
          <a:prstGeom prst="rect">
            <a:avLst/>
          </a:prstGeom>
        </p:spPr>
      </p:pic>
    </p:spTree>
    <p:extLst>
      <p:ext uri="{BB962C8B-B14F-4D97-AF65-F5344CB8AC3E}">
        <p14:creationId xmlns:p14="http://schemas.microsoft.com/office/powerpoint/2010/main" val="66148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B9C5-97D5-CD47-9DCF-5573074433A7}"/>
              </a:ext>
            </a:extLst>
          </p:cNvPr>
          <p:cNvSpPr>
            <a:spLocks noGrp="1"/>
          </p:cNvSpPr>
          <p:nvPr>
            <p:ph type="title"/>
          </p:nvPr>
        </p:nvSpPr>
        <p:spPr/>
        <p:txBody>
          <a:bodyPr/>
          <a:lstStyle/>
          <a:p>
            <a:r>
              <a:rPr lang="en-US" dirty="0"/>
              <a:t>Ultimately, Liquidity Can Benefit the </a:t>
            </a:r>
            <a:br>
              <a:rPr lang="en-US" dirty="0"/>
            </a:br>
            <a:r>
              <a:rPr lang="en-US" dirty="0"/>
              <a:t>Entire Healthcare System </a:t>
            </a:r>
          </a:p>
        </p:txBody>
      </p:sp>
      <p:sp>
        <p:nvSpPr>
          <p:cNvPr id="3" name="Slide Number Placeholder 2">
            <a:extLst>
              <a:ext uri="{FF2B5EF4-FFF2-40B4-BE49-F238E27FC236}">
                <a16:creationId xmlns:a16="http://schemas.microsoft.com/office/drawing/2014/main" id="{943891D1-7AF9-DD4C-BFAE-825F8D4261D1}"/>
              </a:ext>
            </a:extLst>
          </p:cNvPr>
          <p:cNvSpPr>
            <a:spLocks noGrp="1"/>
          </p:cNvSpPr>
          <p:nvPr>
            <p:ph type="sldNum" sz="quarter" idx="10"/>
          </p:nvPr>
        </p:nvSpPr>
        <p:spPr/>
        <p:txBody>
          <a:bodyPr/>
          <a:lstStyle/>
          <a:p>
            <a:fld id="{D8D877B3-D348-4611-9BDB-C5374591D951}" type="slidenum">
              <a:rPr lang="en-US" smtClean="0"/>
              <a:pPr/>
              <a:t>17</a:t>
            </a:fld>
            <a:endParaRPr lang="en-US" dirty="0"/>
          </a:p>
        </p:txBody>
      </p:sp>
      <p:sp>
        <p:nvSpPr>
          <p:cNvPr id="6" name="Content Placeholder 4">
            <a:extLst>
              <a:ext uri="{FF2B5EF4-FFF2-40B4-BE49-F238E27FC236}">
                <a16:creationId xmlns:a16="http://schemas.microsoft.com/office/drawing/2014/main" id="{01315530-BAE1-D947-B114-9D72DFD40B0E}"/>
              </a:ext>
            </a:extLst>
          </p:cNvPr>
          <p:cNvSpPr txBox="1">
            <a:spLocks/>
          </p:cNvSpPr>
          <p:nvPr/>
        </p:nvSpPr>
        <p:spPr>
          <a:xfrm>
            <a:off x="854699" y="2379237"/>
            <a:ext cx="9833429" cy="3429000"/>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Price competition lowers costs</a:t>
            </a:r>
          </a:p>
          <a:p>
            <a:pPr marL="342900" marR="0" lvl="0" indent="-34290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Incentive to provide best possible care</a:t>
            </a:r>
          </a:p>
          <a:p>
            <a:pPr marL="342900" marR="0" lvl="0" indent="-34290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More variety of services</a:t>
            </a:r>
          </a:p>
          <a:p>
            <a:pPr marL="342900" marR="0" lvl="0" indent="-34290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Instant utility or delivery of service</a:t>
            </a:r>
          </a:p>
          <a:p>
            <a:pPr marL="342900" marR="0" lvl="0" indent="-34290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Clear and intuitive engagement</a:t>
            </a: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7" name="Picture 6">
            <a:extLst>
              <a:ext uri="{FF2B5EF4-FFF2-40B4-BE49-F238E27FC236}">
                <a16:creationId xmlns:a16="http://schemas.microsoft.com/office/drawing/2014/main" id="{4965FAF3-7880-A74C-8279-00E2C0E79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474" y="2379237"/>
            <a:ext cx="2747517" cy="3315967"/>
          </a:xfrm>
          <a:prstGeom prst="rect">
            <a:avLst/>
          </a:prstGeom>
        </p:spPr>
      </p:pic>
    </p:spTree>
    <p:extLst>
      <p:ext uri="{BB962C8B-B14F-4D97-AF65-F5344CB8AC3E}">
        <p14:creationId xmlns:p14="http://schemas.microsoft.com/office/powerpoint/2010/main" val="241221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2262-6A16-A141-BAF9-2984B3CD3F61}"/>
              </a:ext>
            </a:extLst>
          </p:cNvPr>
          <p:cNvSpPr>
            <a:spLocks noGrp="1"/>
          </p:cNvSpPr>
          <p:nvPr>
            <p:ph type="title"/>
          </p:nvPr>
        </p:nvSpPr>
        <p:spPr>
          <a:xfrm>
            <a:off x="854699" y="1153918"/>
            <a:ext cx="10647490" cy="1028700"/>
          </a:xfrm>
        </p:spPr>
        <p:txBody>
          <a:bodyPr/>
          <a:lstStyle/>
          <a:p>
            <a:r>
              <a:rPr lang="en-US" spc="-4" dirty="0"/>
              <a:t>Information Liquidity Accelerates Decision Making</a:t>
            </a:r>
            <a:endParaRPr lang="en-US" dirty="0"/>
          </a:p>
        </p:txBody>
      </p:sp>
      <p:sp>
        <p:nvSpPr>
          <p:cNvPr id="3" name="Slide Number Placeholder 2">
            <a:extLst>
              <a:ext uri="{FF2B5EF4-FFF2-40B4-BE49-F238E27FC236}">
                <a16:creationId xmlns:a16="http://schemas.microsoft.com/office/drawing/2014/main" id="{C5DF9747-A170-7F48-BB21-4DC099437167}"/>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180" name="object 36">
            <a:extLst>
              <a:ext uri="{FF2B5EF4-FFF2-40B4-BE49-F238E27FC236}">
                <a16:creationId xmlns:a16="http://schemas.microsoft.com/office/drawing/2014/main" id="{B2740275-6D93-E643-9E3C-F48BBEC2F209}"/>
              </a:ext>
            </a:extLst>
          </p:cNvPr>
          <p:cNvSpPr/>
          <p:nvPr/>
        </p:nvSpPr>
        <p:spPr>
          <a:xfrm>
            <a:off x="8745472" y="4130416"/>
            <a:ext cx="864633" cy="0"/>
          </a:xfrm>
          <a:custGeom>
            <a:avLst/>
            <a:gdLst/>
            <a:ahLst/>
            <a:cxnLst/>
            <a:rect l="l" t="t" r="r" b="b"/>
            <a:pathLst>
              <a:path w="1162684">
                <a:moveTo>
                  <a:pt x="0" y="0"/>
                </a:moveTo>
                <a:lnTo>
                  <a:pt x="1162418" y="0"/>
                </a:lnTo>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181" name="object 37">
            <a:extLst>
              <a:ext uri="{FF2B5EF4-FFF2-40B4-BE49-F238E27FC236}">
                <a16:creationId xmlns:a16="http://schemas.microsoft.com/office/drawing/2014/main" id="{F5B8A3D3-C89F-974C-BB49-92042C04AA7D}"/>
              </a:ext>
            </a:extLst>
          </p:cNvPr>
          <p:cNvSpPr/>
          <p:nvPr/>
        </p:nvSpPr>
        <p:spPr>
          <a:xfrm>
            <a:off x="7665019" y="4130416"/>
            <a:ext cx="577052" cy="0"/>
          </a:xfrm>
          <a:custGeom>
            <a:avLst/>
            <a:gdLst/>
            <a:ahLst/>
            <a:cxnLst/>
            <a:rect l="l" t="t" r="r" b="b"/>
            <a:pathLst>
              <a:path w="775970">
                <a:moveTo>
                  <a:pt x="0" y="0"/>
                </a:moveTo>
                <a:lnTo>
                  <a:pt x="775741" y="0"/>
                </a:lnTo>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182" name="object 38">
            <a:extLst>
              <a:ext uri="{FF2B5EF4-FFF2-40B4-BE49-F238E27FC236}">
                <a16:creationId xmlns:a16="http://schemas.microsoft.com/office/drawing/2014/main" id="{01E49DEC-93F9-9040-A22C-6DF3A310BBAD}"/>
              </a:ext>
            </a:extLst>
          </p:cNvPr>
          <p:cNvSpPr/>
          <p:nvPr/>
        </p:nvSpPr>
        <p:spPr>
          <a:xfrm>
            <a:off x="6088941" y="4675641"/>
            <a:ext cx="0" cy="134110"/>
          </a:xfrm>
          <a:custGeom>
            <a:avLst/>
            <a:gdLst/>
            <a:ahLst/>
            <a:cxnLst/>
            <a:rect l="l" t="t" r="r" b="b"/>
            <a:pathLst>
              <a:path h="180339">
                <a:moveTo>
                  <a:pt x="0" y="180124"/>
                </a:moveTo>
                <a:lnTo>
                  <a:pt x="0" y="0"/>
                </a:lnTo>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183" name="object 39">
            <a:extLst>
              <a:ext uri="{FF2B5EF4-FFF2-40B4-BE49-F238E27FC236}">
                <a16:creationId xmlns:a16="http://schemas.microsoft.com/office/drawing/2014/main" id="{66B61E4B-E0B7-0045-84DA-081AFC6D9357}"/>
              </a:ext>
            </a:extLst>
          </p:cNvPr>
          <p:cNvSpPr/>
          <p:nvPr/>
        </p:nvSpPr>
        <p:spPr>
          <a:xfrm>
            <a:off x="6088941" y="5215175"/>
            <a:ext cx="0" cy="132694"/>
          </a:xfrm>
          <a:custGeom>
            <a:avLst/>
            <a:gdLst/>
            <a:ahLst/>
            <a:cxnLst/>
            <a:rect l="l" t="t" r="r" b="b"/>
            <a:pathLst>
              <a:path h="178435">
                <a:moveTo>
                  <a:pt x="0" y="178244"/>
                </a:moveTo>
                <a:lnTo>
                  <a:pt x="0" y="0"/>
                </a:lnTo>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184" name="object 40">
            <a:extLst>
              <a:ext uri="{FF2B5EF4-FFF2-40B4-BE49-F238E27FC236}">
                <a16:creationId xmlns:a16="http://schemas.microsoft.com/office/drawing/2014/main" id="{C30AC0FD-0F6D-484B-9806-EBC9EA9839F5}"/>
              </a:ext>
            </a:extLst>
          </p:cNvPr>
          <p:cNvSpPr/>
          <p:nvPr/>
        </p:nvSpPr>
        <p:spPr>
          <a:xfrm>
            <a:off x="6095738" y="3022024"/>
            <a:ext cx="0" cy="93499"/>
          </a:xfrm>
          <a:custGeom>
            <a:avLst/>
            <a:gdLst/>
            <a:ahLst/>
            <a:cxnLst/>
            <a:rect l="l" t="t" r="r" b="b"/>
            <a:pathLst>
              <a:path h="125729">
                <a:moveTo>
                  <a:pt x="0" y="125196"/>
                </a:moveTo>
                <a:lnTo>
                  <a:pt x="0" y="0"/>
                </a:lnTo>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185" name="object 41">
            <a:extLst>
              <a:ext uri="{FF2B5EF4-FFF2-40B4-BE49-F238E27FC236}">
                <a16:creationId xmlns:a16="http://schemas.microsoft.com/office/drawing/2014/main" id="{A36324B7-24D8-CD4F-B338-456D2C13866B}"/>
              </a:ext>
            </a:extLst>
          </p:cNvPr>
          <p:cNvSpPr/>
          <p:nvPr/>
        </p:nvSpPr>
        <p:spPr>
          <a:xfrm>
            <a:off x="6095738" y="3481608"/>
            <a:ext cx="0" cy="114749"/>
          </a:xfrm>
          <a:custGeom>
            <a:avLst/>
            <a:gdLst/>
            <a:ahLst/>
            <a:cxnLst/>
            <a:rect l="l" t="t" r="r" b="b"/>
            <a:pathLst>
              <a:path h="154304">
                <a:moveTo>
                  <a:pt x="0" y="154292"/>
                </a:moveTo>
                <a:lnTo>
                  <a:pt x="0" y="0"/>
                </a:lnTo>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186" name="object 42">
            <a:extLst>
              <a:ext uri="{FF2B5EF4-FFF2-40B4-BE49-F238E27FC236}">
                <a16:creationId xmlns:a16="http://schemas.microsoft.com/office/drawing/2014/main" id="{C4BC2935-23C6-D143-928A-A8E139404F0E}"/>
              </a:ext>
            </a:extLst>
          </p:cNvPr>
          <p:cNvSpPr/>
          <p:nvPr/>
        </p:nvSpPr>
        <p:spPr>
          <a:xfrm>
            <a:off x="5346424" y="1764599"/>
            <a:ext cx="1558323" cy="1152215"/>
          </a:xfrm>
          <a:custGeom>
            <a:avLst/>
            <a:gdLst/>
            <a:ahLst/>
            <a:cxnLst/>
            <a:rect l="l" t="t" r="r" b="b"/>
            <a:pathLst>
              <a:path w="2095500" h="1549400">
                <a:moveTo>
                  <a:pt x="154520" y="1549400"/>
                </a:moveTo>
                <a:lnTo>
                  <a:pt x="50800" y="1549400"/>
                </a:lnTo>
                <a:lnTo>
                  <a:pt x="31027" y="1545409"/>
                </a:lnTo>
                <a:lnTo>
                  <a:pt x="14879" y="1534525"/>
                </a:lnTo>
                <a:lnTo>
                  <a:pt x="3992" y="1518378"/>
                </a:lnTo>
                <a:lnTo>
                  <a:pt x="0" y="1498600"/>
                </a:lnTo>
                <a:lnTo>
                  <a:pt x="0" y="50800"/>
                </a:lnTo>
                <a:lnTo>
                  <a:pt x="3992" y="31021"/>
                </a:lnTo>
                <a:lnTo>
                  <a:pt x="14879" y="14874"/>
                </a:lnTo>
                <a:lnTo>
                  <a:pt x="31027" y="3990"/>
                </a:lnTo>
                <a:lnTo>
                  <a:pt x="50800" y="0"/>
                </a:lnTo>
                <a:lnTo>
                  <a:pt x="918540" y="0"/>
                </a:lnTo>
                <a:lnTo>
                  <a:pt x="1244269" y="0"/>
                </a:lnTo>
                <a:lnTo>
                  <a:pt x="2044700" y="0"/>
                </a:lnTo>
                <a:lnTo>
                  <a:pt x="2064472" y="3990"/>
                </a:lnTo>
                <a:lnTo>
                  <a:pt x="2080620" y="14874"/>
                </a:lnTo>
                <a:lnTo>
                  <a:pt x="2091507" y="31021"/>
                </a:lnTo>
                <a:lnTo>
                  <a:pt x="2095500" y="50800"/>
                </a:lnTo>
                <a:lnTo>
                  <a:pt x="2095500" y="1498600"/>
                </a:lnTo>
                <a:lnTo>
                  <a:pt x="2091507" y="1518378"/>
                </a:lnTo>
                <a:lnTo>
                  <a:pt x="2080620" y="1534525"/>
                </a:lnTo>
                <a:lnTo>
                  <a:pt x="2064472" y="1545409"/>
                </a:lnTo>
                <a:lnTo>
                  <a:pt x="2044700" y="1549400"/>
                </a:lnTo>
                <a:lnTo>
                  <a:pt x="1946198" y="1549400"/>
                </a:lnTo>
              </a:path>
            </a:pathLst>
          </a:custGeom>
          <a:ln w="25400">
            <a:solidFill>
              <a:srgbClr val="EA40AC"/>
            </a:solidFill>
          </a:ln>
        </p:spPr>
        <p:txBody>
          <a:bodyPr wrap="square" lIns="0" tIns="0" rIns="0" bIns="0" rtlCol="0"/>
          <a:lstStyle/>
          <a:p>
            <a:pPr>
              <a:defRPr/>
            </a:pPr>
            <a:endParaRPr sz="1339">
              <a:solidFill>
                <a:srgbClr val="0F0F59"/>
              </a:solidFill>
              <a:latin typeface="Calibri"/>
            </a:endParaRPr>
          </a:p>
        </p:txBody>
      </p:sp>
      <p:sp>
        <p:nvSpPr>
          <p:cNvPr id="187" name="object 43">
            <a:extLst>
              <a:ext uri="{FF2B5EF4-FFF2-40B4-BE49-F238E27FC236}">
                <a16:creationId xmlns:a16="http://schemas.microsoft.com/office/drawing/2014/main" id="{5AEBC3F0-1393-F743-90DF-172D76F1B86A}"/>
              </a:ext>
            </a:extLst>
          </p:cNvPr>
          <p:cNvSpPr/>
          <p:nvPr/>
        </p:nvSpPr>
        <p:spPr>
          <a:xfrm>
            <a:off x="5346424" y="5410131"/>
            <a:ext cx="1558323" cy="1152215"/>
          </a:xfrm>
          <a:custGeom>
            <a:avLst/>
            <a:gdLst/>
            <a:ahLst/>
            <a:cxnLst/>
            <a:rect l="l" t="t" r="r" b="b"/>
            <a:pathLst>
              <a:path w="2095500" h="1549400">
                <a:moveTo>
                  <a:pt x="103720" y="1549399"/>
                </a:moveTo>
                <a:lnTo>
                  <a:pt x="50800" y="1549399"/>
                </a:lnTo>
                <a:lnTo>
                  <a:pt x="31027" y="1545409"/>
                </a:lnTo>
                <a:lnTo>
                  <a:pt x="14879" y="1534525"/>
                </a:lnTo>
                <a:lnTo>
                  <a:pt x="3992" y="1518378"/>
                </a:lnTo>
                <a:lnTo>
                  <a:pt x="0" y="1498599"/>
                </a:lnTo>
                <a:lnTo>
                  <a:pt x="0" y="50799"/>
                </a:lnTo>
                <a:lnTo>
                  <a:pt x="3992" y="31021"/>
                </a:lnTo>
                <a:lnTo>
                  <a:pt x="14879" y="14874"/>
                </a:lnTo>
                <a:lnTo>
                  <a:pt x="31027" y="3990"/>
                </a:lnTo>
                <a:lnTo>
                  <a:pt x="50800" y="0"/>
                </a:lnTo>
                <a:lnTo>
                  <a:pt x="918540" y="0"/>
                </a:lnTo>
                <a:lnTo>
                  <a:pt x="1244269" y="0"/>
                </a:lnTo>
                <a:lnTo>
                  <a:pt x="2044700" y="0"/>
                </a:lnTo>
                <a:lnTo>
                  <a:pt x="2064472" y="3990"/>
                </a:lnTo>
                <a:lnTo>
                  <a:pt x="2080620" y="14874"/>
                </a:lnTo>
                <a:lnTo>
                  <a:pt x="2091507" y="31021"/>
                </a:lnTo>
                <a:lnTo>
                  <a:pt x="2095500" y="50799"/>
                </a:lnTo>
                <a:lnTo>
                  <a:pt x="2095500" y="1498599"/>
                </a:lnTo>
                <a:lnTo>
                  <a:pt x="2091507" y="1518378"/>
                </a:lnTo>
                <a:lnTo>
                  <a:pt x="2080620" y="1534525"/>
                </a:lnTo>
                <a:lnTo>
                  <a:pt x="2064472" y="1545409"/>
                </a:lnTo>
                <a:lnTo>
                  <a:pt x="2044700" y="1549399"/>
                </a:lnTo>
                <a:lnTo>
                  <a:pt x="1984298" y="1549399"/>
                </a:lnTo>
              </a:path>
            </a:pathLst>
          </a:custGeom>
          <a:ln w="25400">
            <a:solidFill>
              <a:srgbClr val="8400D9"/>
            </a:solidFill>
          </a:ln>
        </p:spPr>
        <p:txBody>
          <a:bodyPr wrap="square" lIns="0" tIns="0" rIns="0" bIns="0" rtlCol="0"/>
          <a:lstStyle/>
          <a:p>
            <a:pPr>
              <a:defRPr/>
            </a:pPr>
            <a:endParaRPr sz="1339">
              <a:solidFill>
                <a:srgbClr val="0F0F59"/>
              </a:solidFill>
              <a:latin typeface="Calibri"/>
            </a:endParaRPr>
          </a:p>
        </p:txBody>
      </p:sp>
      <p:sp>
        <p:nvSpPr>
          <p:cNvPr id="188" name="object 44">
            <a:extLst>
              <a:ext uri="{FF2B5EF4-FFF2-40B4-BE49-F238E27FC236}">
                <a16:creationId xmlns:a16="http://schemas.microsoft.com/office/drawing/2014/main" id="{6B3727C7-2B01-AB42-8917-ACEAAD1B6930}"/>
              </a:ext>
            </a:extLst>
          </p:cNvPr>
          <p:cNvSpPr/>
          <p:nvPr/>
        </p:nvSpPr>
        <p:spPr>
          <a:xfrm>
            <a:off x="5662214" y="6425770"/>
            <a:ext cx="235165" cy="236110"/>
          </a:xfrm>
          <a:custGeom>
            <a:avLst/>
            <a:gdLst/>
            <a:ahLst/>
            <a:cxnLst/>
            <a:rect l="l" t="t" r="r" b="b"/>
            <a:pathLst>
              <a:path w="316229" h="317500">
                <a:moveTo>
                  <a:pt x="252196" y="30670"/>
                </a:moveTo>
                <a:lnTo>
                  <a:pt x="254825" y="32016"/>
                </a:lnTo>
                <a:lnTo>
                  <a:pt x="255612" y="35407"/>
                </a:lnTo>
                <a:lnTo>
                  <a:pt x="253860" y="37795"/>
                </a:lnTo>
                <a:lnTo>
                  <a:pt x="236689" y="60998"/>
                </a:lnTo>
                <a:lnTo>
                  <a:pt x="245516" y="68908"/>
                </a:lnTo>
                <a:lnTo>
                  <a:pt x="253468" y="77519"/>
                </a:lnTo>
                <a:lnTo>
                  <a:pt x="260526" y="86756"/>
                </a:lnTo>
                <a:lnTo>
                  <a:pt x="266674" y="96545"/>
                </a:lnTo>
                <a:lnTo>
                  <a:pt x="292468" y="83502"/>
                </a:lnTo>
                <a:lnTo>
                  <a:pt x="295097" y="82181"/>
                </a:lnTo>
                <a:lnTo>
                  <a:pt x="298310" y="83515"/>
                </a:lnTo>
                <a:lnTo>
                  <a:pt x="299199" y="86334"/>
                </a:lnTo>
                <a:lnTo>
                  <a:pt x="314845" y="135407"/>
                </a:lnTo>
                <a:lnTo>
                  <a:pt x="315747" y="138226"/>
                </a:lnTo>
                <a:lnTo>
                  <a:pt x="313905" y="141173"/>
                </a:lnTo>
                <a:lnTo>
                  <a:pt x="310984" y="141605"/>
                </a:lnTo>
                <a:lnTo>
                  <a:pt x="282397" y="145897"/>
                </a:lnTo>
                <a:lnTo>
                  <a:pt x="283054" y="157441"/>
                </a:lnTo>
                <a:lnTo>
                  <a:pt x="282646" y="169065"/>
                </a:lnTo>
                <a:lnTo>
                  <a:pt x="281145" y="180694"/>
                </a:lnTo>
                <a:lnTo>
                  <a:pt x="278523" y="192252"/>
                </a:lnTo>
                <a:lnTo>
                  <a:pt x="305955" y="201256"/>
                </a:lnTo>
                <a:lnTo>
                  <a:pt x="308762" y="202171"/>
                </a:lnTo>
                <a:lnTo>
                  <a:pt x="310083" y="205384"/>
                </a:lnTo>
                <a:lnTo>
                  <a:pt x="308724" y="208013"/>
                </a:lnTo>
                <a:lnTo>
                  <a:pt x="285076" y="253771"/>
                </a:lnTo>
                <a:lnTo>
                  <a:pt x="283717" y="256400"/>
                </a:lnTo>
                <a:lnTo>
                  <a:pt x="280339" y="257187"/>
                </a:lnTo>
                <a:lnTo>
                  <a:pt x="277964" y="255422"/>
                </a:lnTo>
                <a:lnTo>
                  <a:pt x="254749" y="238264"/>
                </a:lnTo>
                <a:lnTo>
                  <a:pt x="246839" y="247091"/>
                </a:lnTo>
                <a:lnTo>
                  <a:pt x="238226" y="255042"/>
                </a:lnTo>
                <a:lnTo>
                  <a:pt x="228985" y="262101"/>
                </a:lnTo>
                <a:lnTo>
                  <a:pt x="219189" y="268249"/>
                </a:lnTo>
                <a:lnTo>
                  <a:pt x="232244" y="294043"/>
                </a:lnTo>
                <a:lnTo>
                  <a:pt x="180339" y="316420"/>
                </a:lnTo>
                <a:lnTo>
                  <a:pt x="177520" y="317309"/>
                </a:lnTo>
                <a:lnTo>
                  <a:pt x="174574" y="315480"/>
                </a:lnTo>
                <a:lnTo>
                  <a:pt x="174142" y="312559"/>
                </a:lnTo>
                <a:lnTo>
                  <a:pt x="169849" y="283972"/>
                </a:lnTo>
                <a:lnTo>
                  <a:pt x="158306" y="284629"/>
                </a:lnTo>
                <a:lnTo>
                  <a:pt x="146681" y="284221"/>
                </a:lnTo>
                <a:lnTo>
                  <a:pt x="135052" y="282720"/>
                </a:lnTo>
                <a:lnTo>
                  <a:pt x="123494" y="280098"/>
                </a:lnTo>
                <a:lnTo>
                  <a:pt x="114503" y="307530"/>
                </a:lnTo>
                <a:lnTo>
                  <a:pt x="113576" y="310337"/>
                </a:lnTo>
                <a:lnTo>
                  <a:pt x="110362" y="311658"/>
                </a:lnTo>
                <a:lnTo>
                  <a:pt x="107734" y="310299"/>
                </a:lnTo>
                <a:lnTo>
                  <a:pt x="67271" y="290436"/>
                </a:lnTo>
                <a:lnTo>
                  <a:pt x="64604" y="289166"/>
                </a:lnTo>
                <a:lnTo>
                  <a:pt x="63703" y="285813"/>
                </a:lnTo>
                <a:lnTo>
                  <a:pt x="65379" y="283375"/>
                </a:lnTo>
                <a:lnTo>
                  <a:pt x="81737" y="259549"/>
                </a:lnTo>
                <a:lnTo>
                  <a:pt x="72840" y="252159"/>
                </a:lnTo>
                <a:lnTo>
                  <a:pt x="64617" y="243935"/>
                </a:lnTo>
                <a:lnTo>
                  <a:pt x="57137" y="234911"/>
                </a:lnTo>
                <a:lnTo>
                  <a:pt x="50469" y="225120"/>
                </a:lnTo>
                <a:lnTo>
                  <a:pt x="25184" y="239039"/>
                </a:lnTo>
                <a:lnTo>
                  <a:pt x="22593" y="240474"/>
                </a:lnTo>
                <a:lnTo>
                  <a:pt x="19342" y="239242"/>
                </a:lnTo>
                <a:lnTo>
                  <a:pt x="18351" y="236448"/>
                </a:lnTo>
                <a:lnTo>
                  <a:pt x="1003" y="187960"/>
                </a:lnTo>
                <a:lnTo>
                  <a:pt x="0" y="185166"/>
                </a:lnTo>
                <a:lnTo>
                  <a:pt x="1727" y="182168"/>
                </a:lnTo>
                <a:lnTo>
                  <a:pt x="4635" y="181622"/>
                </a:lnTo>
                <a:lnTo>
                  <a:pt x="33019" y="176339"/>
                </a:lnTo>
                <a:lnTo>
                  <a:pt x="31954" y="164537"/>
                </a:lnTo>
                <a:lnTo>
                  <a:pt x="32008" y="152815"/>
                </a:lnTo>
                <a:lnTo>
                  <a:pt x="33146" y="141242"/>
                </a:lnTo>
                <a:lnTo>
                  <a:pt x="35331" y="129882"/>
                </a:lnTo>
                <a:lnTo>
                  <a:pt x="7556" y="121856"/>
                </a:lnTo>
                <a:lnTo>
                  <a:pt x="4737" y="121018"/>
                </a:lnTo>
                <a:lnTo>
                  <a:pt x="3301" y="117856"/>
                </a:lnTo>
                <a:lnTo>
                  <a:pt x="4559" y="115189"/>
                </a:lnTo>
                <a:lnTo>
                  <a:pt x="26581" y="68618"/>
                </a:lnTo>
                <a:lnTo>
                  <a:pt x="27851" y="65938"/>
                </a:lnTo>
                <a:lnTo>
                  <a:pt x="31203" y="65036"/>
                </a:lnTo>
                <a:lnTo>
                  <a:pt x="33642" y="66713"/>
                </a:lnTo>
                <a:lnTo>
                  <a:pt x="57467" y="83070"/>
                </a:lnTo>
                <a:lnTo>
                  <a:pt x="90411" y="51650"/>
                </a:lnTo>
                <a:lnTo>
                  <a:pt x="94983" y="49072"/>
                </a:lnTo>
                <a:lnTo>
                  <a:pt x="81940" y="23279"/>
                </a:lnTo>
                <a:lnTo>
                  <a:pt x="80594" y="20650"/>
                </a:lnTo>
                <a:lnTo>
                  <a:pt x="81940" y="17437"/>
                </a:lnTo>
                <a:lnTo>
                  <a:pt x="84747" y="16548"/>
                </a:lnTo>
                <a:lnTo>
                  <a:pt x="133832" y="901"/>
                </a:lnTo>
                <a:lnTo>
                  <a:pt x="136639" y="0"/>
                </a:lnTo>
                <a:lnTo>
                  <a:pt x="139598" y="1828"/>
                </a:lnTo>
                <a:lnTo>
                  <a:pt x="140042" y="4762"/>
                </a:lnTo>
                <a:lnTo>
                  <a:pt x="144322" y="33350"/>
                </a:lnTo>
                <a:lnTo>
                  <a:pt x="155869" y="32692"/>
                </a:lnTo>
                <a:lnTo>
                  <a:pt x="167489" y="33102"/>
                </a:lnTo>
                <a:lnTo>
                  <a:pt x="179111" y="34607"/>
                </a:lnTo>
                <a:lnTo>
                  <a:pt x="190665" y="37236"/>
                </a:lnTo>
                <a:lnTo>
                  <a:pt x="199669" y="9791"/>
                </a:lnTo>
                <a:lnTo>
                  <a:pt x="200596" y="6985"/>
                </a:lnTo>
                <a:lnTo>
                  <a:pt x="203796" y="5664"/>
                </a:lnTo>
                <a:lnTo>
                  <a:pt x="206425" y="7023"/>
                </a:lnTo>
                <a:lnTo>
                  <a:pt x="252196" y="30670"/>
                </a:lnTo>
              </a:path>
            </a:pathLst>
          </a:custGeom>
          <a:ln w="18770">
            <a:solidFill>
              <a:srgbClr val="0E0E59"/>
            </a:solidFill>
          </a:ln>
        </p:spPr>
        <p:txBody>
          <a:bodyPr wrap="square" lIns="0" tIns="0" rIns="0" bIns="0" rtlCol="0"/>
          <a:lstStyle/>
          <a:p>
            <a:pPr>
              <a:defRPr/>
            </a:pPr>
            <a:endParaRPr sz="1339">
              <a:solidFill>
                <a:srgbClr val="0F0F59"/>
              </a:solidFill>
              <a:latin typeface="Calibri"/>
            </a:endParaRPr>
          </a:p>
        </p:txBody>
      </p:sp>
      <p:sp>
        <p:nvSpPr>
          <p:cNvPr id="189" name="object 45">
            <a:extLst>
              <a:ext uri="{FF2B5EF4-FFF2-40B4-BE49-F238E27FC236}">
                <a16:creationId xmlns:a16="http://schemas.microsoft.com/office/drawing/2014/main" id="{315EFED9-8C63-B547-897C-3191669C8207}"/>
              </a:ext>
            </a:extLst>
          </p:cNvPr>
          <p:cNvSpPr/>
          <p:nvPr/>
        </p:nvSpPr>
        <p:spPr>
          <a:xfrm>
            <a:off x="5723960" y="6489134"/>
            <a:ext cx="109895" cy="109892"/>
          </a:xfrm>
          <a:prstGeom prst="rect">
            <a:avLst/>
          </a:prstGeom>
          <a:blipFill>
            <a:blip r:embed="rId2" cstate="print"/>
            <a:stretch>
              <a:fillRect/>
            </a:stretch>
          </a:blipFill>
        </p:spPr>
        <p:txBody>
          <a:bodyPr wrap="square" lIns="0" tIns="0" rIns="0" bIns="0" rtlCol="0"/>
          <a:lstStyle/>
          <a:p>
            <a:pPr>
              <a:defRPr/>
            </a:pPr>
            <a:endParaRPr sz="1339">
              <a:solidFill>
                <a:srgbClr val="0F0F59"/>
              </a:solidFill>
              <a:latin typeface="Calibri"/>
            </a:endParaRPr>
          </a:p>
        </p:txBody>
      </p:sp>
      <p:sp>
        <p:nvSpPr>
          <p:cNvPr id="190" name="object 46">
            <a:extLst>
              <a:ext uri="{FF2B5EF4-FFF2-40B4-BE49-F238E27FC236}">
                <a16:creationId xmlns:a16="http://schemas.microsoft.com/office/drawing/2014/main" id="{BB61DFFC-750D-7B4D-AF11-AF2F682C4D3E}"/>
              </a:ext>
            </a:extLst>
          </p:cNvPr>
          <p:cNvSpPr/>
          <p:nvPr/>
        </p:nvSpPr>
        <p:spPr>
          <a:xfrm>
            <a:off x="5464230" y="6499567"/>
            <a:ext cx="184685" cy="184873"/>
          </a:xfrm>
          <a:prstGeom prst="rect">
            <a:avLst/>
          </a:prstGeom>
          <a:blipFill>
            <a:blip r:embed="rId3" cstate="print"/>
            <a:stretch>
              <a:fillRect/>
            </a:stretch>
          </a:blipFill>
        </p:spPr>
        <p:txBody>
          <a:bodyPr wrap="square" lIns="0" tIns="0" rIns="0" bIns="0" rtlCol="0"/>
          <a:lstStyle/>
          <a:p>
            <a:pPr>
              <a:defRPr/>
            </a:pPr>
            <a:endParaRPr sz="1339">
              <a:solidFill>
                <a:srgbClr val="0F0F59"/>
              </a:solidFill>
              <a:latin typeface="Calibri"/>
            </a:endParaRPr>
          </a:p>
        </p:txBody>
      </p:sp>
      <p:sp>
        <p:nvSpPr>
          <p:cNvPr id="191" name="object 47">
            <a:extLst>
              <a:ext uri="{FF2B5EF4-FFF2-40B4-BE49-F238E27FC236}">
                <a16:creationId xmlns:a16="http://schemas.microsoft.com/office/drawing/2014/main" id="{1C5864C8-0230-8648-AB64-74054A3EA9B3}"/>
              </a:ext>
            </a:extLst>
          </p:cNvPr>
          <p:cNvSpPr/>
          <p:nvPr/>
        </p:nvSpPr>
        <p:spPr>
          <a:xfrm>
            <a:off x="5552182" y="2719104"/>
            <a:ext cx="205415" cy="331025"/>
          </a:xfrm>
          <a:custGeom>
            <a:avLst/>
            <a:gdLst/>
            <a:ahLst/>
            <a:cxnLst/>
            <a:rect l="l" t="t" r="r" b="b"/>
            <a:pathLst>
              <a:path w="276225" h="445135">
                <a:moveTo>
                  <a:pt x="195148" y="444753"/>
                </a:moveTo>
                <a:lnTo>
                  <a:pt x="0" y="444753"/>
                </a:lnTo>
                <a:lnTo>
                  <a:pt x="0" y="387832"/>
                </a:lnTo>
                <a:lnTo>
                  <a:pt x="0" y="257365"/>
                </a:lnTo>
                <a:lnTo>
                  <a:pt x="28621" y="214270"/>
                </a:lnTo>
                <a:lnTo>
                  <a:pt x="66617" y="210542"/>
                </a:lnTo>
                <a:lnTo>
                  <a:pt x="77317" y="210531"/>
                </a:lnTo>
                <a:lnTo>
                  <a:pt x="82569" y="210542"/>
                </a:lnTo>
                <a:lnTo>
                  <a:pt x="86055" y="210578"/>
                </a:lnTo>
                <a:lnTo>
                  <a:pt x="94122" y="207464"/>
                </a:lnTo>
                <a:lnTo>
                  <a:pt x="102260" y="199340"/>
                </a:lnTo>
                <a:lnTo>
                  <a:pt x="108550" y="188295"/>
                </a:lnTo>
                <a:lnTo>
                  <a:pt x="111074" y="176415"/>
                </a:lnTo>
                <a:lnTo>
                  <a:pt x="108565" y="166864"/>
                </a:lnTo>
                <a:lnTo>
                  <a:pt x="102469" y="157513"/>
                </a:lnTo>
                <a:lnTo>
                  <a:pt x="94936" y="148812"/>
                </a:lnTo>
                <a:lnTo>
                  <a:pt x="88112" y="141223"/>
                </a:lnTo>
                <a:lnTo>
                  <a:pt x="77886" y="123960"/>
                </a:lnTo>
                <a:lnTo>
                  <a:pt x="72289" y="104822"/>
                </a:lnTo>
                <a:lnTo>
                  <a:pt x="69944" y="86127"/>
                </a:lnTo>
                <a:lnTo>
                  <a:pt x="69468" y="70192"/>
                </a:lnTo>
                <a:lnTo>
                  <a:pt x="74986" y="42867"/>
                </a:lnTo>
                <a:lnTo>
                  <a:pt x="90031" y="20556"/>
                </a:lnTo>
                <a:lnTo>
                  <a:pt x="112347" y="5515"/>
                </a:lnTo>
                <a:lnTo>
                  <a:pt x="139674" y="0"/>
                </a:lnTo>
                <a:lnTo>
                  <a:pt x="140385" y="0"/>
                </a:lnTo>
                <a:lnTo>
                  <a:pt x="167705" y="5515"/>
                </a:lnTo>
                <a:lnTo>
                  <a:pt x="190017" y="20556"/>
                </a:lnTo>
                <a:lnTo>
                  <a:pt x="205061" y="42867"/>
                </a:lnTo>
                <a:lnTo>
                  <a:pt x="210578" y="70192"/>
                </a:lnTo>
                <a:lnTo>
                  <a:pt x="210103" y="86127"/>
                </a:lnTo>
                <a:lnTo>
                  <a:pt x="207757" y="104822"/>
                </a:lnTo>
                <a:lnTo>
                  <a:pt x="202161" y="123960"/>
                </a:lnTo>
                <a:lnTo>
                  <a:pt x="191935" y="141223"/>
                </a:lnTo>
                <a:lnTo>
                  <a:pt x="185116" y="148812"/>
                </a:lnTo>
                <a:lnTo>
                  <a:pt x="177582" y="157513"/>
                </a:lnTo>
                <a:lnTo>
                  <a:pt x="171484" y="166864"/>
                </a:lnTo>
                <a:lnTo>
                  <a:pt x="168973" y="176402"/>
                </a:lnTo>
                <a:lnTo>
                  <a:pt x="171500" y="188295"/>
                </a:lnTo>
                <a:lnTo>
                  <a:pt x="177796" y="199340"/>
                </a:lnTo>
                <a:lnTo>
                  <a:pt x="185936" y="207464"/>
                </a:lnTo>
                <a:lnTo>
                  <a:pt x="193992" y="210578"/>
                </a:lnTo>
                <a:lnTo>
                  <a:pt x="201676" y="210551"/>
                </a:lnTo>
                <a:lnTo>
                  <a:pt x="213590" y="210554"/>
                </a:lnTo>
                <a:lnTo>
                  <a:pt x="262407" y="224323"/>
                </a:lnTo>
                <a:lnTo>
                  <a:pt x="272458" y="239200"/>
                </a:lnTo>
                <a:lnTo>
                  <a:pt x="276148" y="25736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192" name="object 48">
            <a:extLst>
              <a:ext uri="{FF2B5EF4-FFF2-40B4-BE49-F238E27FC236}">
                <a16:creationId xmlns:a16="http://schemas.microsoft.com/office/drawing/2014/main" id="{891CD909-0866-674B-88B6-CC4C345479A8}"/>
              </a:ext>
            </a:extLst>
          </p:cNvPr>
          <p:cNvSpPr/>
          <p:nvPr/>
        </p:nvSpPr>
        <p:spPr>
          <a:xfrm>
            <a:off x="5660152" y="2819150"/>
            <a:ext cx="38250" cy="22667"/>
          </a:xfrm>
          <a:custGeom>
            <a:avLst/>
            <a:gdLst/>
            <a:ahLst/>
            <a:cxnLst/>
            <a:rect l="l" t="t" r="r" b="b"/>
            <a:pathLst>
              <a:path w="51434" h="30480">
                <a:moveTo>
                  <a:pt x="51434" y="0"/>
                </a:moveTo>
                <a:lnTo>
                  <a:pt x="42394" y="10380"/>
                </a:lnTo>
                <a:lnTo>
                  <a:pt x="29775" y="20127"/>
                </a:lnTo>
                <a:lnTo>
                  <a:pt x="15126" y="27358"/>
                </a:lnTo>
                <a:lnTo>
                  <a:pt x="0" y="30187"/>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193" name="object 49">
            <a:extLst>
              <a:ext uri="{FF2B5EF4-FFF2-40B4-BE49-F238E27FC236}">
                <a16:creationId xmlns:a16="http://schemas.microsoft.com/office/drawing/2014/main" id="{B08544BF-A484-4044-ABBD-66C7D2CCFE0F}"/>
              </a:ext>
            </a:extLst>
          </p:cNvPr>
          <p:cNvSpPr/>
          <p:nvPr/>
        </p:nvSpPr>
        <p:spPr>
          <a:xfrm>
            <a:off x="5652776" y="2906640"/>
            <a:ext cx="198206" cy="154481"/>
          </a:xfrm>
          <a:prstGeom prst="rect">
            <a:avLst/>
          </a:prstGeom>
          <a:blipFill>
            <a:blip r:embed="rId4" cstate="print"/>
            <a:stretch>
              <a:fillRect/>
            </a:stretch>
          </a:blipFill>
        </p:spPr>
        <p:txBody>
          <a:bodyPr wrap="square" lIns="0" tIns="0" rIns="0" bIns="0" rtlCol="0"/>
          <a:lstStyle/>
          <a:p>
            <a:pPr>
              <a:defRPr/>
            </a:pPr>
            <a:endParaRPr sz="1339">
              <a:solidFill>
                <a:srgbClr val="0F0F59"/>
              </a:solidFill>
              <a:latin typeface="Calibri"/>
            </a:endParaRPr>
          </a:p>
        </p:txBody>
      </p:sp>
      <p:sp>
        <p:nvSpPr>
          <p:cNvPr id="194" name="object 50">
            <a:extLst>
              <a:ext uri="{FF2B5EF4-FFF2-40B4-BE49-F238E27FC236}">
                <a16:creationId xmlns:a16="http://schemas.microsoft.com/office/drawing/2014/main" id="{5A3737A6-E007-1340-ACB6-91C33EEFB2BF}"/>
              </a:ext>
            </a:extLst>
          </p:cNvPr>
          <p:cNvSpPr/>
          <p:nvPr/>
        </p:nvSpPr>
        <p:spPr>
          <a:xfrm>
            <a:off x="1030340" y="3502365"/>
            <a:ext cx="1558323" cy="1152215"/>
          </a:xfrm>
          <a:custGeom>
            <a:avLst/>
            <a:gdLst/>
            <a:ahLst/>
            <a:cxnLst/>
            <a:rect l="l" t="t" r="r" b="b"/>
            <a:pathLst>
              <a:path w="2095500" h="1549400">
                <a:moveTo>
                  <a:pt x="370420" y="1549400"/>
                </a:moveTo>
                <a:lnTo>
                  <a:pt x="50800" y="1549400"/>
                </a:lnTo>
                <a:lnTo>
                  <a:pt x="31027" y="1545409"/>
                </a:lnTo>
                <a:lnTo>
                  <a:pt x="14879" y="1534525"/>
                </a:lnTo>
                <a:lnTo>
                  <a:pt x="3992" y="1518378"/>
                </a:lnTo>
                <a:lnTo>
                  <a:pt x="0" y="1498600"/>
                </a:lnTo>
                <a:lnTo>
                  <a:pt x="0" y="50800"/>
                </a:lnTo>
                <a:lnTo>
                  <a:pt x="3992" y="31021"/>
                </a:lnTo>
                <a:lnTo>
                  <a:pt x="14879" y="14874"/>
                </a:lnTo>
                <a:lnTo>
                  <a:pt x="31027" y="3990"/>
                </a:lnTo>
                <a:lnTo>
                  <a:pt x="50800" y="0"/>
                </a:lnTo>
                <a:lnTo>
                  <a:pt x="918540" y="0"/>
                </a:lnTo>
                <a:lnTo>
                  <a:pt x="1244269" y="0"/>
                </a:lnTo>
                <a:lnTo>
                  <a:pt x="2044700" y="0"/>
                </a:lnTo>
                <a:lnTo>
                  <a:pt x="2064472" y="3990"/>
                </a:lnTo>
                <a:lnTo>
                  <a:pt x="2080620" y="14874"/>
                </a:lnTo>
                <a:lnTo>
                  <a:pt x="2091507" y="31021"/>
                </a:lnTo>
                <a:lnTo>
                  <a:pt x="2095500" y="50800"/>
                </a:lnTo>
                <a:lnTo>
                  <a:pt x="2095500" y="1498600"/>
                </a:lnTo>
                <a:lnTo>
                  <a:pt x="2091507" y="1518378"/>
                </a:lnTo>
                <a:lnTo>
                  <a:pt x="2080620" y="1534525"/>
                </a:lnTo>
                <a:lnTo>
                  <a:pt x="2064472" y="1545409"/>
                </a:lnTo>
                <a:lnTo>
                  <a:pt x="2044700" y="1549400"/>
                </a:lnTo>
                <a:lnTo>
                  <a:pt x="1581150" y="1549400"/>
                </a:lnTo>
              </a:path>
            </a:pathLst>
          </a:custGeom>
          <a:ln w="25400">
            <a:solidFill>
              <a:srgbClr val="46EAA7"/>
            </a:solidFill>
          </a:ln>
        </p:spPr>
        <p:txBody>
          <a:bodyPr wrap="square" lIns="0" tIns="0" rIns="0" bIns="0" rtlCol="0"/>
          <a:lstStyle/>
          <a:p>
            <a:pPr>
              <a:defRPr/>
            </a:pPr>
            <a:endParaRPr sz="1339">
              <a:solidFill>
                <a:srgbClr val="0F0F59"/>
              </a:solidFill>
              <a:latin typeface="Calibri"/>
            </a:endParaRPr>
          </a:p>
        </p:txBody>
      </p:sp>
      <p:sp>
        <p:nvSpPr>
          <p:cNvPr id="195" name="object 51">
            <a:extLst>
              <a:ext uri="{FF2B5EF4-FFF2-40B4-BE49-F238E27FC236}">
                <a16:creationId xmlns:a16="http://schemas.microsoft.com/office/drawing/2014/main" id="{68B0C528-6A42-DD4B-8A40-A752128B4A13}"/>
              </a:ext>
            </a:extLst>
          </p:cNvPr>
          <p:cNvSpPr txBox="1"/>
          <p:nvPr/>
        </p:nvSpPr>
        <p:spPr>
          <a:xfrm>
            <a:off x="1694747" y="4575637"/>
            <a:ext cx="466080" cy="181250"/>
          </a:xfrm>
          <a:prstGeom prst="rect">
            <a:avLst/>
          </a:prstGeom>
        </p:spPr>
        <p:txBody>
          <a:bodyPr vert="horz" wrap="square" lIns="0" tIns="9444" rIns="0" bIns="0" rtlCol="0">
            <a:spAutoFit/>
          </a:bodyPr>
          <a:lstStyle/>
          <a:p>
            <a:pPr marL="9445">
              <a:spcBef>
                <a:spcPts val="74"/>
              </a:spcBef>
              <a:defRPr/>
            </a:pPr>
            <a:r>
              <a:rPr sz="1116" b="1" spc="-15" dirty="0">
                <a:solidFill>
                  <a:srgbClr val="46EAA7"/>
                </a:solidFill>
                <a:cs typeface="Core Sans C 65"/>
              </a:rPr>
              <a:t>P</a:t>
            </a:r>
            <a:r>
              <a:rPr sz="1116" b="1" spc="-41" dirty="0">
                <a:solidFill>
                  <a:srgbClr val="46EAA7"/>
                </a:solidFill>
                <a:cs typeface="Core Sans C 65"/>
              </a:rPr>
              <a:t>A</a:t>
            </a:r>
            <a:r>
              <a:rPr sz="1116" b="1" spc="30" dirty="0">
                <a:solidFill>
                  <a:srgbClr val="46EAA7"/>
                </a:solidFill>
                <a:cs typeface="Core Sans C 65"/>
              </a:rPr>
              <a:t>Y</a:t>
            </a:r>
            <a:r>
              <a:rPr sz="1116" b="1" spc="48" dirty="0">
                <a:solidFill>
                  <a:srgbClr val="46EAA7"/>
                </a:solidFill>
                <a:cs typeface="Core Sans C 65"/>
              </a:rPr>
              <a:t>E</a:t>
            </a:r>
            <a:r>
              <a:rPr sz="1116" b="1" dirty="0">
                <a:solidFill>
                  <a:srgbClr val="46EAA7"/>
                </a:solidFill>
                <a:cs typeface="Core Sans C 65"/>
              </a:rPr>
              <a:t>R</a:t>
            </a:r>
            <a:endParaRPr sz="1116" b="1" dirty="0">
              <a:solidFill>
                <a:srgbClr val="0F0F59"/>
              </a:solidFill>
              <a:cs typeface="Core Sans C 65"/>
            </a:endParaRPr>
          </a:p>
        </p:txBody>
      </p:sp>
      <p:sp>
        <p:nvSpPr>
          <p:cNvPr id="196" name="object 52">
            <a:extLst>
              <a:ext uri="{FF2B5EF4-FFF2-40B4-BE49-F238E27FC236}">
                <a16:creationId xmlns:a16="http://schemas.microsoft.com/office/drawing/2014/main" id="{2084DBD6-D2CE-8C49-A315-80BEE18FF250}"/>
              </a:ext>
            </a:extLst>
          </p:cNvPr>
          <p:cNvSpPr/>
          <p:nvPr/>
        </p:nvSpPr>
        <p:spPr>
          <a:xfrm>
            <a:off x="1382299" y="4613847"/>
            <a:ext cx="108185" cy="108195"/>
          </a:xfrm>
          <a:prstGeom prst="rect">
            <a:avLst/>
          </a:prstGeom>
          <a:blipFill>
            <a:blip r:embed="rId5" cstate="print"/>
            <a:stretch>
              <a:fillRect/>
            </a:stretch>
          </a:blipFill>
        </p:spPr>
        <p:txBody>
          <a:bodyPr wrap="square" lIns="0" tIns="0" rIns="0" bIns="0" rtlCol="0"/>
          <a:lstStyle/>
          <a:p>
            <a:pPr>
              <a:defRPr/>
            </a:pPr>
            <a:endParaRPr sz="1339">
              <a:solidFill>
                <a:srgbClr val="0F0F59"/>
              </a:solidFill>
              <a:latin typeface="Calibri"/>
            </a:endParaRPr>
          </a:p>
        </p:txBody>
      </p:sp>
      <p:sp>
        <p:nvSpPr>
          <p:cNvPr id="197" name="object 53">
            <a:extLst>
              <a:ext uri="{FF2B5EF4-FFF2-40B4-BE49-F238E27FC236}">
                <a16:creationId xmlns:a16="http://schemas.microsoft.com/office/drawing/2014/main" id="{2D6EFC1D-2BDD-8645-9967-B432E48B21B2}"/>
              </a:ext>
            </a:extLst>
          </p:cNvPr>
          <p:cNvSpPr/>
          <p:nvPr/>
        </p:nvSpPr>
        <p:spPr>
          <a:xfrm>
            <a:off x="1437545" y="4517065"/>
            <a:ext cx="198804" cy="337637"/>
          </a:xfrm>
          <a:custGeom>
            <a:avLst/>
            <a:gdLst/>
            <a:ahLst/>
            <a:cxnLst/>
            <a:rect l="l" t="t" r="r" b="b"/>
            <a:pathLst>
              <a:path w="267335" h="454025">
                <a:moveTo>
                  <a:pt x="0" y="110070"/>
                </a:moveTo>
                <a:lnTo>
                  <a:pt x="0" y="0"/>
                </a:lnTo>
                <a:lnTo>
                  <a:pt x="267169" y="0"/>
                </a:lnTo>
                <a:lnTo>
                  <a:pt x="267169" y="45355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198" name="object 54">
            <a:extLst>
              <a:ext uri="{FF2B5EF4-FFF2-40B4-BE49-F238E27FC236}">
                <a16:creationId xmlns:a16="http://schemas.microsoft.com/office/drawing/2014/main" id="{3638544A-B756-A44C-BDCF-507620151E2E}"/>
              </a:ext>
            </a:extLst>
          </p:cNvPr>
          <p:cNvSpPr/>
          <p:nvPr/>
        </p:nvSpPr>
        <p:spPr>
          <a:xfrm>
            <a:off x="1517020" y="4806599"/>
            <a:ext cx="40139" cy="48166"/>
          </a:xfrm>
          <a:custGeom>
            <a:avLst/>
            <a:gdLst/>
            <a:ahLst/>
            <a:cxnLst/>
            <a:rect l="l" t="t" r="r" b="b"/>
            <a:pathLst>
              <a:path w="53975" h="64770">
                <a:moveTo>
                  <a:pt x="0" y="64211"/>
                </a:moveTo>
                <a:lnTo>
                  <a:pt x="0" y="0"/>
                </a:lnTo>
                <a:lnTo>
                  <a:pt x="53428" y="0"/>
                </a:lnTo>
                <a:lnTo>
                  <a:pt x="53428" y="64211"/>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199" name="object 55">
            <a:extLst>
              <a:ext uri="{FF2B5EF4-FFF2-40B4-BE49-F238E27FC236}">
                <a16:creationId xmlns:a16="http://schemas.microsoft.com/office/drawing/2014/main" id="{31675A4B-D791-0244-B128-3262D168F025}"/>
              </a:ext>
            </a:extLst>
          </p:cNvPr>
          <p:cNvSpPr/>
          <p:nvPr/>
        </p:nvSpPr>
        <p:spPr>
          <a:xfrm>
            <a:off x="1437544" y="4736825"/>
            <a:ext cx="0" cy="117583"/>
          </a:xfrm>
          <a:custGeom>
            <a:avLst/>
            <a:gdLst/>
            <a:ahLst/>
            <a:cxnLst/>
            <a:rect l="l" t="t" r="r" b="b"/>
            <a:pathLst>
              <a:path h="158114">
                <a:moveTo>
                  <a:pt x="0" y="158038"/>
                </a:moveTo>
                <a:lnTo>
                  <a:pt x="0"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0" name="object 56">
            <a:extLst>
              <a:ext uri="{FF2B5EF4-FFF2-40B4-BE49-F238E27FC236}">
                <a16:creationId xmlns:a16="http://schemas.microsoft.com/office/drawing/2014/main" id="{1F02B926-2E5E-4240-8C53-F2BA8FCFEA64}"/>
              </a:ext>
            </a:extLst>
          </p:cNvPr>
          <p:cNvSpPr/>
          <p:nvPr/>
        </p:nvSpPr>
        <p:spPr>
          <a:xfrm>
            <a:off x="1473772" y="4550645"/>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1" name="object 57">
            <a:extLst>
              <a:ext uri="{FF2B5EF4-FFF2-40B4-BE49-F238E27FC236}">
                <a16:creationId xmlns:a16="http://schemas.microsoft.com/office/drawing/2014/main" id="{FBB506BB-EB0B-AD47-9967-C3B7E7DB7550}"/>
              </a:ext>
            </a:extLst>
          </p:cNvPr>
          <p:cNvSpPr/>
          <p:nvPr/>
        </p:nvSpPr>
        <p:spPr>
          <a:xfrm>
            <a:off x="1505333" y="4550645"/>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2" name="object 58">
            <a:extLst>
              <a:ext uri="{FF2B5EF4-FFF2-40B4-BE49-F238E27FC236}">
                <a16:creationId xmlns:a16="http://schemas.microsoft.com/office/drawing/2014/main" id="{72CF54EA-DF16-114A-93E4-A047F57E1006}"/>
              </a:ext>
            </a:extLst>
          </p:cNvPr>
          <p:cNvSpPr/>
          <p:nvPr/>
        </p:nvSpPr>
        <p:spPr>
          <a:xfrm>
            <a:off x="1536886" y="4550645"/>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3" name="object 59">
            <a:extLst>
              <a:ext uri="{FF2B5EF4-FFF2-40B4-BE49-F238E27FC236}">
                <a16:creationId xmlns:a16="http://schemas.microsoft.com/office/drawing/2014/main" id="{5732AAE8-D009-E841-B778-FE960FE68ED8}"/>
              </a:ext>
            </a:extLst>
          </p:cNvPr>
          <p:cNvSpPr/>
          <p:nvPr/>
        </p:nvSpPr>
        <p:spPr>
          <a:xfrm>
            <a:off x="1568447" y="4550645"/>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4" name="object 60">
            <a:extLst>
              <a:ext uri="{FF2B5EF4-FFF2-40B4-BE49-F238E27FC236}">
                <a16:creationId xmlns:a16="http://schemas.microsoft.com/office/drawing/2014/main" id="{0D68DCB4-5A2C-064F-9014-B854BCB91D3E}"/>
              </a:ext>
            </a:extLst>
          </p:cNvPr>
          <p:cNvSpPr/>
          <p:nvPr/>
        </p:nvSpPr>
        <p:spPr>
          <a:xfrm>
            <a:off x="1599999" y="4550645"/>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5" name="object 61">
            <a:extLst>
              <a:ext uri="{FF2B5EF4-FFF2-40B4-BE49-F238E27FC236}">
                <a16:creationId xmlns:a16="http://schemas.microsoft.com/office/drawing/2014/main" id="{758D32F1-5460-944C-B868-8BBDFA77DFC0}"/>
              </a:ext>
            </a:extLst>
          </p:cNvPr>
          <p:cNvSpPr/>
          <p:nvPr/>
        </p:nvSpPr>
        <p:spPr>
          <a:xfrm>
            <a:off x="1505333" y="4613758"/>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6" name="object 62">
            <a:extLst>
              <a:ext uri="{FF2B5EF4-FFF2-40B4-BE49-F238E27FC236}">
                <a16:creationId xmlns:a16="http://schemas.microsoft.com/office/drawing/2014/main" id="{7DA442BD-1F61-F14B-B79D-0E1BFC119D1B}"/>
              </a:ext>
            </a:extLst>
          </p:cNvPr>
          <p:cNvSpPr/>
          <p:nvPr/>
        </p:nvSpPr>
        <p:spPr>
          <a:xfrm>
            <a:off x="1536886" y="4613758"/>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7" name="object 63">
            <a:extLst>
              <a:ext uri="{FF2B5EF4-FFF2-40B4-BE49-F238E27FC236}">
                <a16:creationId xmlns:a16="http://schemas.microsoft.com/office/drawing/2014/main" id="{0CE19988-AE58-8845-80C6-D3AD01F5BBD1}"/>
              </a:ext>
            </a:extLst>
          </p:cNvPr>
          <p:cNvSpPr/>
          <p:nvPr/>
        </p:nvSpPr>
        <p:spPr>
          <a:xfrm>
            <a:off x="1568447" y="4613758"/>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8" name="object 64">
            <a:extLst>
              <a:ext uri="{FF2B5EF4-FFF2-40B4-BE49-F238E27FC236}">
                <a16:creationId xmlns:a16="http://schemas.microsoft.com/office/drawing/2014/main" id="{D0C3DF80-ABE2-9D4C-B69A-995B5953AB85}"/>
              </a:ext>
            </a:extLst>
          </p:cNvPr>
          <p:cNvSpPr/>
          <p:nvPr/>
        </p:nvSpPr>
        <p:spPr>
          <a:xfrm>
            <a:off x="1599999" y="4613758"/>
            <a:ext cx="0" cy="33528"/>
          </a:xfrm>
          <a:custGeom>
            <a:avLst/>
            <a:gdLst/>
            <a:ahLst/>
            <a:cxnLst/>
            <a:rect l="l" t="t" r="r" b="b"/>
            <a:pathLst>
              <a:path h="45085">
                <a:moveTo>
                  <a:pt x="0" y="0"/>
                </a:moveTo>
                <a:lnTo>
                  <a:pt x="0" y="44462"/>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09" name="object 65">
            <a:extLst>
              <a:ext uri="{FF2B5EF4-FFF2-40B4-BE49-F238E27FC236}">
                <a16:creationId xmlns:a16="http://schemas.microsoft.com/office/drawing/2014/main" id="{CD40EBB7-235E-4144-9D9F-88264BC45AD0}"/>
              </a:ext>
            </a:extLst>
          </p:cNvPr>
          <p:cNvSpPr/>
          <p:nvPr/>
        </p:nvSpPr>
        <p:spPr>
          <a:xfrm>
            <a:off x="1505333" y="4676862"/>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0" name="object 66">
            <a:extLst>
              <a:ext uri="{FF2B5EF4-FFF2-40B4-BE49-F238E27FC236}">
                <a16:creationId xmlns:a16="http://schemas.microsoft.com/office/drawing/2014/main" id="{953A09D8-587B-CA45-BEE4-A2D2E2C876A2}"/>
              </a:ext>
            </a:extLst>
          </p:cNvPr>
          <p:cNvSpPr/>
          <p:nvPr/>
        </p:nvSpPr>
        <p:spPr>
          <a:xfrm>
            <a:off x="1536886" y="4676862"/>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1" name="object 67">
            <a:extLst>
              <a:ext uri="{FF2B5EF4-FFF2-40B4-BE49-F238E27FC236}">
                <a16:creationId xmlns:a16="http://schemas.microsoft.com/office/drawing/2014/main" id="{7B5DD8B0-B4A5-5249-986B-D75F1D775694}"/>
              </a:ext>
            </a:extLst>
          </p:cNvPr>
          <p:cNvSpPr/>
          <p:nvPr/>
        </p:nvSpPr>
        <p:spPr>
          <a:xfrm>
            <a:off x="1568447" y="4676862"/>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2" name="object 68">
            <a:extLst>
              <a:ext uri="{FF2B5EF4-FFF2-40B4-BE49-F238E27FC236}">
                <a16:creationId xmlns:a16="http://schemas.microsoft.com/office/drawing/2014/main" id="{E3090DF8-5B23-2441-99D6-9A96362E095D}"/>
              </a:ext>
            </a:extLst>
          </p:cNvPr>
          <p:cNvSpPr/>
          <p:nvPr/>
        </p:nvSpPr>
        <p:spPr>
          <a:xfrm>
            <a:off x="1599999" y="4676862"/>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3" name="object 69">
            <a:extLst>
              <a:ext uri="{FF2B5EF4-FFF2-40B4-BE49-F238E27FC236}">
                <a16:creationId xmlns:a16="http://schemas.microsoft.com/office/drawing/2014/main" id="{509AEC1C-46AD-E247-834B-DE4742235B52}"/>
              </a:ext>
            </a:extLst>
          </p:cNvPr>
          <p:cNvSpPr/>
          <p:nvPr/>
        </p:nvSpPr>
        <p:spPr>
          <a:xfrm>
            <a:off x="1473772" y="4739975"/>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4" name="object 70">
            <a:extLst>
              <a:ext uri="{FF2B5EF4-FFF2-40B4-BE49-F238E27FC236}">
                <a16:creationId xmlns:a16="http://schemas.microsoft.com/office/drawing/2014/main" id="{432F326B-75C3-8746-868C-01532C5CBAFB}"/>
              </a:ext>
            </a:extLst>
          </p:cNvPr>
          <p:cNvSpPr/>
          <p:nvPr/>
        </p:nvSpPr>
        <p:spPr>
          <a:xfrm>
            <a:off x="1505333" y="4739975"/>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5" name="object 71">
            <a:extLst>
              <a:ext uri="{FF2B5EF4-FFF2-40B4-BE49-F238E27FC236}">
                <a16:creationId xmlns:a16="http://schemas.microsoft.com/office/drawing/2014/main" id="{EFF14C15-B9DF-E448-A346-CFFEE80E17D6}"/>
              </a:ext>
            </a:extLst>
          </p:cNvPr>
          <p:cNvSpPr/>
          <p:nvPr/>
        </p:nvSpPr>
        <p:spPr>
          <a:xfrm>
            <a:off x="1536886" y="4739975"/>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6" name="object 72">
            <a:extLst>
              <a:ext uri="{FF2B5EF4-FFF2-40B4-BE49-F238E27FC236}">
                <a16:creationId xmlns:a16="http://schemas.microsoft.com/office/drawing/2014/main" id="{E862B6F3-82B7-2640-909E-E9033B7D4B4B}"/>
              </a:ext>
            </a:extLst>
          </p:cNvPr>
          <p:cNvSpPr/>
          <p:nvPr/>
        </p:nvSpPr>
        <p:spPr>
          <a:xfrm>
            <a:off x="1568447" y="4739975"/>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7" name="object 73">
            <a:extLst>
              <a:ext uri="{FF2B5EF4-FFF2-40B4-BE49-F238E27FC236}">
                <a16:creationId xmlns:a16="http://schemas.microsoft.com/office/drawing/2014/main" id="{26D44A14-3295-004C-9F93-2AE1299D3A94}"/>
              </a:ext>
            </a:extLst>
          </p:cNvPr>
          <p:cNvSpPr/>
          <p:nvPr/>
        </p:nvSpPr>
        <p:spPr>
          <a:xfrm>
            <a:off x="1599999" y="4739975"/>
            <a:ext cx="0" cy="33528"/>
          </a:xfrm>
          <a:custGeom>
            <a:avLst/>
            <a:gdLst/>
            <a:ahLst/>
            <a:cxnLst/>
            <a:rect l="l" t="t" r="r" b="b"/>
            <a:pathLst>
              <a:path h="45085">
                <a:moveTo>
                  <a:pt x="0" y="0"/>
                </a:moveTo>
                <a:lnTo>
                  <a:pt x="0" y="44475"/>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18" name="object 74">
            <a:extLst>
              <a:ext uri="{FF2B5EF4-FFF2-40B4-BE49-F238E27FC236}">
                <a16:creationId xmlns:a16="http://schemas.microsoft.com/office/drawing/2014/main" id="{F001AF08-4061-1A4A-BE76-83CD4F4F4E37}"/>
              </a:ext>
            </a:extLst>
          </p:cNvPr>
          <p:cNvSpPr/>
          <p:nvPr/>
        </p:nvSpPr>
        <p:spPr>
          <a:xfrm>
            <a:off x="9766396" y="3530699"/>
            <a:ext cx="1558323" cy="1152215"/>
          </a:xfrm>
          <a:custGeom>
            <a:avLst/>
            <a:gdLst/>
            <a:ahLst/>
            <a:cxnLst/>
            <a:rect l="l" t="t" r="r" b="b"/>
            <a:pathLst>
              <a:path w="2095500" h="1549400">
                <a:moveTo>
                  <a:pt x="154520" y="1549400"/>
                </a:moveTo>
                <a:lnTo>
                  <a:pt x="50800" y="1549400"/>
                </a:lnTo>
                <a:lnTo>
                  <a:pt x="31027" y="1545409"/>
                </a:lnTo>
                <a:lnTo>
                  <a:pt x="14879" y="1534525"/>
                </a:lnTo>
                <a:lnTo>
                  <a:pt x="3992" y="1518378"/>
                </a:lnTo>
                <a:lnTo>
                  <a:pt x="0" y="1498600"/>
                </a:lnTo>
                <a:lnTo>
                  <a:pt x="0" y="50800"/>
                </a:lnTo>
                <a:lnTo>
                  <a:pt x="3992" y="31021"/>
                </a:lnTo>
                <a:lnTo>
                  <a:pt x="14879" y="14874"/>
                </a:lnTo>
                <a:lnTo>
                  <a:pt x="31027" y="3990"/>
                </a:lnTo>
                <a:lnTo>
                  <a:pt x="50800" y="0"/>
                </a:lnTo>
                <a:lnTo>
                  <a:pt x="918540" y="0"/>
                </a:lnTo>
                <a:lnTo>
                  <a:pt x="1244269" y="0"/>
                </a:lnTo>
                <a:lnTo>
                  <a:pt x="2044700" y="0"/>
                </a:lnTo>
                <a:lnTo>
                  <a:pt x="2064472" y="3990"/>
                </a:lnTo>
                <a:lnTo>
                  <a:pt x="2080620" y="14874"/>
                </a:lnTo>
                <a:lnTo>
                  <a:pt x="2091507" y="31021"/>
                </a:lnTo>
                <a:lnTo>
                  <a:pt x="2095500" y="50800"/>
                </a:lnTo>
                <a:lnTo>
                  <a:pt x="2095500" y="1498600"/>
                </a:lnTo>
                <a:lnTo>
                  <a:pt x="2091507" y="1518378"/>
                </a:lnTo>
                <a:lnTo>
                  <a:pt x="2080620" y="1534525"/>
                </a:lnTo>
                <a:lnTo>
                  <a:pt x="2064472" y="1545409"/>
                </a:lnTo>
                <a:lnTo>
                  <a:pt x="2044700" y="1549400"/>
                </a:lnTo>
                <a:lnTo>
                  <a:pt x="1946198" y="1549400"/>
                </a:lnTo>
              </a:path>
            </a:pathLst>
          </a:custGeom>
          <a:ln w="25400">
            <a:solidFill>
              <a:srgbClr val="4BC6FF"/>
            </a:solidFill>
          </a:ln>
        </p:spPr>
        <p:txBody>
          <a:bodyPr wrap="square" lIns="0" tIns="0" rIns="0" bIns="0" rtlCol="0"/>
          <a:lstStyle/>
          <a:p>
            <a:pPr>
              <a:defRPr/>
            </a:pPr>
            <a:endParaRPr sz="1339">
              <a:solidFill>
                <a:srgbClr val="0F0F59"/>
              </a:solidFill>
              <a:latin typeface="Calibri"/>
            </a:endParaRPr>
          </a:p>
        </p:txBody>
      </p:sp>
      <p:sp>
        <p:nvSpPr>
          <p:cNvPr id="219" name="object 75">
            <a:extLst>
              <a:ext uri="{FF2B5EF4-FFF2-40B4-BE49-F238E27FC236}">
                <a16:creationId xmlns:a16="http://schemas.microsoft.com/office/drawing/2014/main" id="{B87DCF7B-51BB-5545-9D97-FF606D0F6EE0}"/>
              </a:ext>
            </a:extLst>
          </p:cNvPr>
          <p:cNvSpPr/>
          <p:nvPr/>
        </p:nvSpPr>
        <p:spPr>
          <a:xfrm>
            <a:off x="10162911" y="4577853"/>
            <a:ext cx="0" cy="53833"/>
          </a:xfrm>
          <a:custGeom>
            <a:avLst/>
            <a:gdLst/>
            <a:ahLst/>
            <a:cxnLst/>
            <a:rect l="l" t="t" r="r" b="b"/>
            <a:pathLst>
              <a:path h="72389">
                <a:moveTo>
                  <a:pt x="0" y="0"/>
                </a:moveTo>
                <a:lnTo>
                  <a:pt x="0" y="7197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20" name="object 76">
            <a:extLst>
              <a:ext uri="{FF2B5EF4-FFF2-40B4-BE49-F238E27FC236}">
                <a16:creationId xmlns:a16="http://schemas.microsoft.com/office/drawing/2014/main" id="{EA66720E-1867-6940-B945-1F98E743A5DF}"/>
              </a:ext>
            </a:extLst>
          </p:cNvPr>
          <p:cNvSpPr/>
          <p:nvPr/>
        </p:nvSpPr>
        <p:spPr>
          <a:xfrm>
            <a:off x="10127502" y="4605604"/>
            <a:ext cx="70833" cy="59500"/>
          </a:xfrm>
          <a:custGeom>
            <a:avLst/>
            <a:gdLst/>
            <a:ahLst/>
            <a:cxnLst/>
            <a:rect l="l" t="t" r="r" b="b"/>
            <a:pathLst>
              <a:path w="95250" h="80010">
                <a:moveTo>
                  <a:pt x="92189" y="0"/>
                </a:moveTo>
                <a:lnTo>
                  <a:pt x="95237" y="4572"/>
                </a:lnTo>
                <a:lnTo>
                  <a:pt x="94030" y="10769"/>
                </a:lnTo>
                <a:lnTo>
                  <a:pt x="89471" y="13830"/>
                </a:lnTo>
                <a:lnTo>
                  <a:pt x="5778" y="66027"/>
                </a:lnTo>
                <a:lnTo>
                  <a:pt x="1231" y="69088"/>
                </a:lnTo>
                <a:lnTo>
                  <a:pt x="0" y="75298"/>
                </a:lnTo>
                <a:lnTo>
                  <a:pt x="3048" y="79857"/>
                </a:lnTo>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1" name="object 77">
            <a:extLst>
              <a:ext uri="{FF2B5EF4-FFF2-40B4-BE49-F238E27FC236}">
                <a16:creationId xmlns:a16="http://schemas.microsoft.com/office/drawing/2014/main" id="{0D56D204-70E4-6C40-99E9-061C88D9B294}"/>
              </a:ext>
            </a:extLst>
          </p:cNvPr>
          <p:cNvSpPr/>
          <p:nvPr/>
        </p:nvSpPr>
        <p:spPr>
          <a:xfrm>
            <a:off x="10134350" y="4665908"/>
            <a:ext cx="57139" cy="52889"/>
          </a:xfrm>
          <a:custGeom>
            <a:avLst/>
            <a:gdLst/>
            <a:ahLst/>
            <a:cxnLst/>
            <a:rect l="l" t="t" r="r" b="b"/>
            <a:pathLst>
              <a:path w="76834" h="71120">
                <a:moveTo>
                  <a:pt x="73774" y="0"/>
                </a:moveTo>
                <a:lnTo>
                  <a:pt x="76835" y="4572"/>
                </a:lnTo>
                <a:lnTo>
                  <a:pt x="75615" y="10756"/>
                </a:lnTo>
                <a:lnTo>
                  <a:pt x="71069" y="13830"/>
                </a:lnTo>
                <a:lnTo>
                  <a:pt x="5765" y="56794"/>
                </a:lnTo>
                <a:lnTo>
                  <a:pt x="1219" y="59880"/>
                </a:lnTo>
                <a:lnTo>
                  <a:pt x="0" y="66065"/>
                </a:lnTo>
                <a:lnTo>
                  <a:pt x="3048" y="70624"/>
                </a:lnTo>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2" name="object 78">
            <a:extLst>
              <a:ext uri="{FF2B5EF4-FFF2-40B4-BE49-F238E27FC236}">
                <a16:creationId xmlns:a16="http://schemas.microsoft.com/office/drawing/2014/main" id="{1D2D58AB-694F-2843-8218-383C8001C3C5}"/>
              </a:ext>
            </a:extLst>
          </p:cNvPr>
          <p:cNvSpPr/>
          <p:nvPr/>
        </p:nvSpPr>
        <p:spPr>
          <a:xfrm>
            <a:off x="10187719" y="4807865"/>
            <a:ext cx="11333" cy="7556"/>
          </a:xfrm>
          <a:custGeom>
            <a:avLst/>
            <a:gdLst/>
            <a:ahLst/>
            <a:cxnLst/>
            <a:rect l="l" t="t" r="r" b="b"/>
            <a:pathLst>
              <a:path w="15240" h="10160">
                <a:moveTo>
                  <a:pt x="0" y="0"/>
                </a:moveTo>
                <a:lnTo>
                  <a:pt x="14630" y="9956"/>
                </a:lnTo>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3" name="object 79">
            <a:extLst>
              <a:ext uri="{FF2B5EF4-FFF2-40B4-BE49-F238E27FC236}">
                <a16:creationId xmlns:a16="http://schemas.microsoft.com/office/drawing/2014/main" id="{05316543-A6D6-3749-90E0-77F794F605EA}"/>
              </a:ext>
            </a:extLst>
          </p:cNvPr>
          <p:cNvSpPr/>
          <p:nvPr/>
        </p:nvSpPr>
        <p:spPr>
          <a:xfrm>
            <a:off x="10113071" y="4599749"/>
            <a:ext cx="19360" cy="10860"/>
          </a:xfrm>
          <a:custGeom>
            <a:avLst/>
            <a:gdLst/>
            <a:ahLst/>
            <a:cxnLst/>
            <a:rect l="l" t="t" r="r" b="b"/>
            <a:pathLst>
              <a:path w="26034" h="14604">
                <a:moveTo>
                  <a:pt x="0" y="14008"/>
                </a:moveTo>
                <a:lnTo>
                  <a:pt x="25527" y="0"/>
                </a:lnTo>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4" name="object 80">
            <a:extLst>
              <a:ext uri="{FF2B5EF4-FFF2-40B4-BE49-F238E27FC236}">
                <a16:creationId xmlns:a16="http://schemas.microsoft.com/office/drawing/2014/main" id="{1FC81E12-FACE-AA47-8DC8-FBBDE2C37890}"/>
              </a:ext>
            </a:extLst>
          </p:cNvPr>
          <p:cNvSpPr/>
          <p:nvPr/>
        </p:nvSpPr>
        <p:spPr>
          <a:xfrm>
            <a:off x="10150273" y="4520344"/>
            <a:ext cx="25500" cy="25500"/>
          </a:xfrm>
          <a:custGeom>
            <a:avLst/>
            <a:gdLst/>
            <a:ahLst/>
            <a:cxnLst/>
            <a:rect l="l" t="t" r="r" b="b"/>
            <a:pathLst>
              <a:path w="34290" h="34289">
                <a:moveTo>
                  <a:pt x="33997" y="17068"/>
                </a:moveTo>
                <a:lnTo>
                  <a:pt x="33997" y="26504"/>
                </a:lnTo>
                <a:lnTo>
                  <a:pt x="26377" y="34150"/>
                </a:lnTo>
                <a:lnTo>
                  <a:pt x="16992" y="34150"/>
                </a:lnTo>
                <a:lnTo>
                  <a:pt x="7619" y="34150"/>
                </a:lnTo>
                <a:lnTo>
                  <a:pt x="0" y="26504"/>
                </a:lnTo>
                <a:lnTo>
                  <a:pt x="0" y="17068"/>
                </a:lnTo>
                <a:lnTo>
                  <a:pt x="0" y="7645"/>
                </a:lnTo>
                <a:lnTo>
                  <a:pt x="7619" y="0"/>
                </a:lnTo>
                <a:lnTo>
                  <a:pt x="16992" y="0"/>
                </a:lnTo>
                <a:lnTo>
                  <a:pt x="26377" y="0"/>
                </a:lnTo>
                <a:lnTo>
                  <a:pt x="33997" y="7645"/>
                </a:lnTo>
                <a:lnTo>
                  <a:pt x="33997" y="17068"/>
                </a:lnTo>
                <a:close/>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5" name="object 81">
            <a:extLst>
              <a:ext uri="{FF2B5EF4-FFF2-40B4-BE49-F238E27FC236}">
                <a16:creationId xmlns:a16="http://schemas.microsoft.com/office/drawing/2014/main" id="{BEF53BE7-6529-A443-9F25-F27B9AFB2084}"/>
              </a:ext>
            </a:extLst>
          </p:cNvPr>
          <p:cNvSpPr/>
          <p:nvPr/>
        </p:nvSpPr>
        <p:spPr>
          <a:xfrm>
            <a:off x="10162911" y="4753643"/>
            <a:ext cx="0" cy="104360"/>
          </a:xfrm>
          <a:custGeom>
            <a:avLst/>
            <a:gdLst/>
            <a:ahLst/>
            <a:cxnLst/>
            <a:rect l="l" t="t" r="r" b="b"/>
            <a:pathLst>
              <a:path h="140335">
                <a:moveTo>
                  <a:pt x="0" y="0"/>
                </a:moveTo>
                <a:lnTo>
                  <a:pt x="0" y="139839"/>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26" name="object 82">
            <a:extLst>
              <a:ext uri="{FF2B5EF4-FFF2-40B4-BE49-F238E27FC236}">
                <a16:creationId xmlns:a16="http://schemas.microsoft.com/office/drawing/2014/main" id="{73D4639D-ECB3-BB43-9188-F49A946CCE23}"/>
              </a:ext>
            </a:extLst>
          </p:cNvPr>
          <p:cNvSpPr/>
          <p:nvPr/>
        </p:nvSpPr>
        <p:spPr>
          <a:xfrm>
            <a:off x="10139438" y="4729022"/>
            <a:ext cx="48166" cy="40139"/>
          </a:xfrm>
          <a:custGeom>
            <a:avLst/>
            <a:gdLst/>
            <a:ahLst/>
            <a:cxnLst/>
            <a:rect l="l" t="t" r="r" b="b"/>
            <a:pathLst>
              <a:path w="64769" h="53975">
                <a:moveTo>
                  <a:pt x="0" y="53835"/>
                </a:moveTo>
                <a:lnTo>
                  <a:pt x="58737" y="13830"/>
                </a:lnTo>
                <a:lnTo>
                  <a:pt x="63284" y="10756"/>
                </a:lnTo>
                <a:lnTo>
                  <a:pt x="64516" y="4571"/>
                </a:lnTo>
                <a:lnTo>
                  <a:pt x="61455" y="0"/>
                </a:lnTo>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7" name="object 83">
            <a:extLst>
              <a:ext uri="{FF2B5EF4-FFF2-40B4-BE49-F238E27FC236}">
                <a16:creationId xmlns:a16="http://schemas.microsoft.com/office/drawing/2014/main" id="{DA1760B3-DE06-3546-827F-C5CC8D2B91CD}"/>
              </a:ext>
            </a:extLst>
          </p:cNvPr>
          <p:cNvSpPr/>
          <p:nvPr/>
        </p:nvSpPr>
        <p:spPr>
          <a:xfrm>
            <a:off x="10135122" y="4769037"/>
            <a:ext cx="4722" cy="10389"/>
          </a:xfrm>
          <a:custGeom>
            <a:avLst/>
            <a:gdLst/>
            <a:ahLst/>
            <a:cxnLst/>
            <a:rect l="l" t="t" r="r" b="b"/>
            <a:pathLst>
              <a:path w="6350" h="13970">
                <a:moveTo>
                  <a:pt x="5765" y="0"/>
                </a:moveTo>
                <a:lnTo>
                  <a:pt x="1219" y="3073"/>
                </a:lnTo>
                <a:lnTo>
                  <a:pt x="0" y="9271"/>
                </a:lnTo>
                <a:lnTo>
                  <a:pt x="3048" y="13843"/>
                </a:lnTo>
              </a:path>
            </a:pathLst>
          </a:custGeom>
          <a:ln w="12700">
            <a:solidFill>
              <a:srgbClr val="4BC5FF"/>
            </a:solidFill>
          </a:ln>
        </p:spPr>
        <p:txBody>
          <a:bodyPr wrap="square" lIns="0" tIns="0" rIns="0" bIns="0" rtlCol="0"/>
          <a:lstStyle/>
          <a:p>
            <a:pPr>
              <a:defRPr/>
            </a:pPr>
            <a:endParaRPr sz="1339">
              <a:solidFill>
                <a:srgbClr val="0F0F59"/>
              </a:solidFill>
              <a:latin typeface="Calibri"/>
            </a:endParaRPr>
          </a:p>
        </p:txBody>
      </p:sp>
      <p:sp>
        <p:nvSpPr>
          <p:cNvPr id="228" name="object 84">
            <a:extLst>
              <a:ext uri="{FF2B5EF4-FFF2-40B4-BE49-F238E27FC236}">
                <a16:creationId xmlns:a16="http://schemas.microsoft.com/office/drawing/2014/main" id="{C6B680BB-00DB-2A45-B898-55C1A7CBB981}"/>
              </a:ext>
            </a:extLst>
          </p:cNvPr>
          <p:cNvSpPr/>
          <p:nvPr/>
        </p:nvSpPr>
        <p:spPr>
          <a:xfrm>
            <a:off x="10211866" y="4581087"/>
            <a:ext cx="149693" cy="43916"/>
          </a:xfrm>
          <a:custGeom>
            <a:avLst/>
            <a:gdLst/>
            <a:ahLst/>
            <a:cxnLst/>
            <a:rect l="l" t="t" r="r" b="b"/>
            <a:pathLst>
              <a:path w="201294" h="59054">
                <a:moveTo>
                  <a:pt x="43027" y="58889"/>
                </a:moveTo>
                <a:lnTo>
                  <a:pt x="171830" y="58889"/>
                </a:lnTo>
                <a:lnTo>
                  <a:pt x="183208" y="56567"/>
                </a:lnTo>
                <a:lnTo>
                  <a:pt x="192524" y="50242"/>
                </a:lnTo>
                <a:lnTo>
                  <a:pt x="198818" y="40882"/>
                </a:lnTo>
                <a:lnTo>
                  <a:pt x="201129" y="29451"/>
                </a:lnTo>
                <a:lnTo>
                  <a:pt x="198818" y="18018"/>
                </a:lnTo>
                <a:lnTo>
                  <a:pt x="192524" y="8653"/>
                </a:lnTo>
                <a:lnTo>
                  <a:pt x="183208" y="2324"/>
                </a:lnTo>
                <a:lnTo>
                  <a:pt x="171830" y="0"/>
                </a:lnTo>
                <a:lnTo>
                  <a:pt x="0"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29" name="object 85">
            <a:extLst>
              <a:ext uri="{FF2B5EF4-FFF2-40B4-BE49-F238E27FC236}">
                <a16:creationId xmlns:a16="http://schemas.microsoft.com/office/drawing/2014/main" id="{7DC229F9-A012-B644-866A-43B9CF29604E}"/>
              </a:ext>
            </a:extLst>
          </p:cNvPr>
          <p:cNvSpPr/>
          <p:nvPr/>
        </p:nvSpPr>
        <p:spPr>
          <a:xfrm>
            <a:off x="10227703" y="4624881"/>
            <a:ext cx="106722" cy="43916"/>
          </a:xfrm>
          <a:custGeom>
            <a:avLst/>
            <a:gdLst/>
            <a:ahLst/>
            <a:cxnLst/>
            <a:rect l="l" t="t" r="r" b="b"/>
            <a:pathLst>
              <a:path w="143509" h="59054">
                <a:moveTo>
                  <a:pt x="0" y="58902"/>
                </a:moveTo>
                <a:lnTo>
                  <a:pt x="113601" y="58902"/>
                </a:lnTo>
                <a:lnTo>
                  <a:pt x="124993" y="56577"/>
                </a:lnTo>
                <a:lnTo>
                  <a:pt x="134316" y="50247"/>
                </a:lnTo>
                <a:lnTo>
                  <a:pt x="140613" y="40878"/>
                </a:lnTo>
                <a:lnTo>
                  <a:pt x="142925" y="29438"/>
                </a:lnTo>
                <a:lnTo>
                  <a:pt x="140613" y="18012"/>
                </a:lnTo>
                <a:lnTo>
                  <a:pt x="134316" y="8651"/>
                </a:lnTo>
                <a:lnTo>
                  <a:pt x="124993" y="2324"/>
                </a:lnTo>
                <a:lnTo>
                  <a:pt x="113601"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30" name="object 86">
            <a:extLst>
              <a:ext uri="{FF2B5EF4-FFF2-40B4-BE49-F238E27FC236}">
                <a16:creationId xmlns:a16="http://schemas.microsoft.com/office/drawing/2014/main" id="{DFF9D1B6-D7DE-1748-9367-081C3F0C5197}"/>
              </a:ext>
            </a:extLst>
          </p:cNvPr>
          <p:cNvSpPr/>
          <p:nvPr/>
        </p:nvSpPr>
        <p:spPr>
          <a:xfrm>
            <a:off x="10214803" y="4668684"/>
            <a:ext cx="95861" cy="43916"/>
          </a:xfrm>
          <a:custGeom>
            <a:avLst/>
            <a:gdLst/>
            <a:ahLst/>
            <a:cxnLst/>
            <a:rect l="l" t="t" r="r" b="b"/>
            <a:pathLst>
              <a:path w="128905" h="59054">
                <a:moveTo>
                  <a:pt x="0" y="58864"/>
                </a:moveTo>
                <a:lnTo>
                  <a:pt x="99606" y="58864"/>
                </a:lnTo>
                <a:lnTo>
                  <a:pt x="110977" y="56541"/>
                </a:lnTo>
                <a:lnTo>
                  <a:pt x="120294" y="50218"/>
                </a:lnTo>
                <a:lnTo>
                  <a:pt x="126591" y="40862"/>
                </a:lnTo>
                <a:lnTo>
                  <a:pt x="128904" y="29438"/>
                </a:lnTo>
                <a:lnTo>
                  <a:pt x="126591" y="18007"/>
                </a:lnTo>
                <a:lnTo>
                  <a:pt x="120294" y="8647"/>
                </a:lnTo>
                <a:lnTo>
                  <a:pt x="110977" y="2322"/>
                </a:lnTo>
                <a:lnTo>
                  <a:pt x="99606"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31" name="object 87">
            <a:extLst>
              <a:ext uri="{FF2B5EF4-FFF2-40B4-BE49-F238E27FC236}">
                <a16:creationId xmlns:a16="http://schemas.microsoft.com/office/drawing/2014/main" id="{286640BE-D17C-4E42-9B44-4E5D010AC6A7}"/>
              </a:ext>
            </a:extLst>
          </p:cNvPr>
          <p:cNvSpPr/>
          <p:nvPr/>
        </p:nvSpPr>
        <p:spPr>
          <a:xfrm>
            <a:off x="9950296" y="4581087"/>
            <a:ext cx="149693" cy="43916"/>
          </a:xfrm>
          <a:custGeom>
            <a:avLst/>
            <a:gdLst/>
            <a:ahLst/>
            <a:cxnLst/>
            <a:rect l="l" t="t" r="r" b="b"/>
            <a:pathLst>
              <a:path w="201294" h="59054">
                <a:moveTo>
                  <a:pt x="158102" y="58889"/>
                </a:moveTo>
                <a:lnTo>
                  <a:pt x="29311" y="58889"/>
                </a:lnTo>
                <a:lnTo>
                  <a:pt x="17932" y="56567"/>
                </a:lnTo>
                <a:lnTo>
                  <a:pt x="8612" y="50242"/>
                </a:lnTo>
                <a:lnTo>
                  <a:pt x="2313" y="40882"/>
                </a:lnTo>
                <a:lnTo>
                  <a:pt x="0" y="29451"/>
                </a:lnTo>
                <a:lnTo>
                  <a:pt x="2313" y="18018"/>
                </a:lnTo>
                <a:lnTo>
                  <a:pt x="8612" y="8653"/>
                </a:lnTo>
                <a:lnTo>
                  <a:pt x="17932" y="2324"/>
                </a:lnTo>
                <a:lnTo>
                  <a:pt x="29311" y="0"/>
                </a:lnTo>
                <a:lnTo>
                  <a:pt x="201142"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32" name="object 88">
            <a:extLst>
              <a:ext uri="{FF2B5EF4-FFF2-40B4-BE49-F238E27FC236}">
                <a16:creationId xmlns:a16="http://schemas.microsoft.com/office/drawing/2014/main" id="{19049238-5C59-6147-B77A-484C7AA8B437}"/>
              </a:ext>
            </a:extLst>
          </p:cNvPr>
          <p:cNvSpPr/>
          <p:nvPr/>
        </p:nvSpPr>
        <p:spPr>
          <a:xfrm>
            <a:off x="9977740" y="4624881"/>
            <a:ext cx="106722" cy="43916"/>
          </a:xfrm>
          <a:custGeom>
            <a:avLst/>
            <a:gdLst/>
            <a:ahLst/>
            <a:cxnLst/>
            <a:rect l="l" t="t" r="r" b="b"/>
            <a:pathLst>
              <a:path w="143509" h="59054">
                <a:moveTo>
                  <a:pt x="142938" y="58902"/>
                </a:moveTo>
                <a:lnTo>
                  <a:pt x="29324" y="58902"/>
                </a:lnTo>
                <a:lnTo>
                  <a:pt x="17937" y="56577"/>
                </a:lnTo>
                <a:lnTo>
                  <a:pt x="8613" y="50247"/>
                </a:lnTo>
                <a:lnTo>
                  <a:pt x="2313" y="40878"/>
                </a:lnTo>
                <a:lnTo>
                  <a:pt x="0" y="29438"/>
                </a:lnTo>
                <a:lnTo>
                  <a:pt x="2313" y="18012"/>
                </a:lnTo>
                <a:lnTo>
                  <a:pt x="8613" y="8651"/>
                </a:lnTo>
                <a:lnTo>
                  <a:pt x="17937" y="2324"/>
                </a:lnTo>
                <a:lnTo>
                  <a:pt x="29324"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33" name="object 89">
            <a:extLst>
              <a:ext uri="{FF2B5EF4-FFF2-40B4-BE49-F238E27FC236}">
                <a16:creationId xmlns:a16="http://schemas.microsoft.com/office/drawing/2014/main" id="{D746897E-C048-434D-8B74-99520500E0D5}"/>
              </a:ext>
            </a:extLst>
          </p:cNvPr>
          <p:cNvSpPr/>
          <p:nvPr/>
        </p:nvSpPr>
        <p:spPr>
          <a:xfrm>
            <a:off x="10001069" y="4668684"/>
            <a:ext cx="95861" cy="43916"/>
          </a:xfrm>
          <a:custGeom>
            <a:avLst/>
            <a:gdLst/>
            <a:ahLst/>
            <a:cxnLst/>
            <a:rect l="l" t="t" r="r" b="b"/>
            <a:pathLst>
              <a:path w="128905" h="59054">
                <a:moveTo>
                  <a:pt x="128905" y="58864"/>
                </a:moveTo>
                <a:lnTo>
                  <a:pt x="29311" y="58864"/>
                </a:lnTo>
                <a:lnTo>
                  <a:pt x="17932" y="56541"/>
                </a:lnTo>
                <a:lnTo>
                  <a:pt x="8612" y="50218"/>
                </a:lnTo>
                <a:lnTo>
                  <a:pt x="2313" y="40862"/>
                </a:lnTo>
                <a:lnTo>
                  <a:pt x="0" y="29438"/>
                </a:lnTo>
                <a:lnTo>
                  <a:pt x="2313" y="18007"/>
                </a:lnTo>
                <a:lnTo>
                  <a:pt x="8612" y="8647"/>
                </a:lnTo>
                <a:lnTo>
                  <a:pt x="17932" y="2322"/>
                </a:lnTo>
                <a:lnTo>
                  <a:pt x="29311" y="0"/>
                </a:lnTo>
              </a:path>
            </a:pathLst>
          </a:custGeom>
          <a:ln w="12700">
            <a:solidFill>
              <a:srgbClr val="0E0E59"/>
            </a:solidFill>
          </a:ln>
        </p:spPr>
        <p:txBody>
          <a:bodyPr wrap="square" lIns="0" tIns="0" rIns="0" bIns="0" rtlCol="0"/>
          <a:lstStyle/>
          <a:p>
            <a:pPr>
              <a:defRPr/>
            </a:pPr>
            <a:endParaRPr sz="1339">
              <a:solidFill>
                <a:srgbClr val="0F0F59"/>
              </a:solidFill>
              <a:latin typeface="Calibri"/>
            </a:endParaRPr>
          </a:p>
        </p:txBody>
      </p:sp>
      <p:sp>
        <p:nvSpPr>
          <p:cNvPr id="234" name="object 101">
            <a:extLst>
              <a:ext uri="{FF2B5EF4-FFF2-40B4-BE49-F238E27FC236}">
                <a16:creationId xmlns:a16="http://schemas.microsoft.com/office/drawing/2014/main" id="{B1159672-F3DA-CD47-9D6D-AC922B5431F0}"/>
              </a:ext>
            </a:extLst>
          </p:cNvPr>
          <p:cNvSpPr txBox="1"/>
          <p:nvPr/>
        </p:nvSpPr>
        <p:spPr>
          <a:xfrm>
            <a:off x="7019958" y="2093709"/>
            <a:ext cx="1375102" cy="398679"/>
          </a:xfrm>
          <a:prstGeom prst="rect">
            <a:avLst/>
          </a:prstGeom>
        </p:spPr>
        <p:txBody>
          <a:bodyPr vert="horz" wrap="square" lIns="0" tIns="32111" rIns="0" bIns="0" rtlCol="0">
            <a:spAutoFit/>
          </a:bodyPr>
          <a:lstStyle/>
          <a:p>
            <a:pPr marL="9445" marR="3778">
              <a:spcBef>
                <a:spcPts val="253"/>
              </a:spcBef>
              <a:defRPr/>
            </a:pPr>
            <a:r>
              <a:rPr sz="1190" dirty="0">
                <a:solidFill>
                  <a:schemeClr val="bg2"/>
                </a:solidFill>
                <a:cs typeface="CoreSansC-45Regular"/>
              </a:rPr>
              <a:t>The </a:t>
            </a:r>
            <a:r>
              <a:rPr sz="1190" spc="-7" dirty="0">
                <a:solidFill>
                  <a:schemeClr val="bg2"/>
                </a:solidFill>
                <a:cs typeface="CoreSansC-45Regular"/>
              </a:rPr>
              <a:t>Patient</a:t>
            </a:r>
            <a:r>
              <a:rPr sz="1190" spc="-52" dirty="0">
                <a:solidFill>
                  <a:schemeClr val="bg2"/>
                </a:solidFill>
                <a:cs typeface="CoreSansC-45Regular"/>
              </a:rPr>
              <a:t> </a:t>
            </a:r>
            <a:r>
              <a:rPr sz="1190" spc="-4" dirty="0">
                <a:solidFill>
                  <a:schemeClr val="bg2"/>
                </a:solidFill>
                <a:cs typeface="CoreSansC-45Regular"/>
              </a:rPr>
              <a:t>makes  </a:t>
            </a:r>
            <a:r>
              <a:rPr sz="1190" dirty="0">
                <a:solidFill>
                  <a:schemeClr val="bg2"/>
                </a:solidFill>
                <a:cs typeface="CoreSansC-45Regular"/>
              </a:rPr>
              <a:t>a</a:t>
            </a:r>
            <a:r>
              <a:rPr sz="1190" spc="-11" dirty="0">
                <a:solidFill>
                  <a:schemeClr val="bg2"/>
                </a:solidFill>
                <a:cs typeface="CoreSansC-45Regular"/>
              </a:rPr>
              <a:t> </a:t>
            </a:r>
            <a:r>
              <a:rPr sz="1190" spc="-4" dirty="0">
                <a:solidFill>
                  <a:schemeClr val="bg2"/>
                </a:solidFill>
                <a:cs typeface="CoreSansC-45Regular"/>
              </a:rPr>
              <a:t>payment</a:t>
            </a:r>
            <a:endParaRPr sz="1190" dirty="0">
              <a:solidFill>
                <a:schemeClr val="bg2"/>
              </a:solidFill>
              <a:cs typeface="CoreSansC-45Regular"/>
            </a:endParaRPr>
          </a:p>
        </p:txBody>
      </p:sp>
      <p:sp>
        <p:nvSpPr>
          <p:cNvPr id="235" name="object 102">
            <a:extLst>
              <a:ext uri="{FF2B5EF4-FFF2-40B4-BE49-F238E27FC236}">
                <a16:creationId xmlns:a16="http://schemas.microsoft.com/office/drawing/2014/main" id="{E282EBAF-FF7C-4D49-B29A-87DCF6849A99}"/>
              </a:ext>
            </a:extLst>
          </p:cNvPr>
          <p:cNvSpPr txBox="1"/>
          <p:nvPr/>
        </p:nvSpPr>
        <p:spPr>
          <a:xfrm>
            <a:off x="7069911" y="5728870"/>
            <a:ext cx="2107877" cy="581806"/>
          </a:xfrm>
          <a:prstGeom prst="rect">
            <a:avLst/>
          </a:prstGeom>
        </p:spPr>
        <p:txBody>
          <a:bodyPr vert="horz" wrap="square" lIns="0" tIns="32111" rIns="0" bIns="0" rtlCol="0">
            <a:spAutoFit/>
          </a:bodyPr>
          <a:lstStyle/>
          <a:p>
            <a:pPr marL="9445" marR="3778">
              <a:spcBef>
                <a:spcPts val="253"/>
              </a:spcBef>
              <a:defRPr/>
            </a:pPr>
            <a:r>
              <a:rPr sz="1190" dirty="0">
                <a:solidFill>
                  <a:schemeClr val="bg2"/>
                </a:solidFill>
                <a:cs typeface="CoreSansC-45Regular"/>
              </a:rPr>
              <a:t>The </a:t>
            </a:r>
            <a:r>
              <a:rPr sz="1190" spc="-7" dirty="0">
                <a:solidFill>
                  <a:schemeClr val="bg2"/>
                </a:solidFill>
                <a:cs typeface="CoreSansC-45Regular"/>
              </a:rPr>
              <a:t>Processor</a:t>
            </a:r>
            <a:r>
              <a:rPr sz="1190" spc="-26" dirty="0">
                <a:solidFill>
                  <a:schemeClr val="bg2"/>
                </a:solidFill>
                <a:cs typeface="CoreSansC-45Regular"/>
              </a:rPr>
              <a:t> </a:t>
            </a:r>
            <a:r>
              <a:rPr sz="1190" spc="-7" dirty="0">
                <a:solidFill>
                  <a:schemeClr val="bg2"/>
                </a:solidFill>
                <a:cs typeface="CoreSansC-45Regular"/>
              </a:rPr>
              <a:t>processes  </a:t>
            </a:r>
            <a:r>
              <a:rPr sz="1190" dirty="0">
                <a:solidFill>
                  <a:schemeClr val="bg2"/>
                </a:solidFill>
                <a:cs typeface="CoreSansC-45Regular"/>
              </a:rPr>
              <a:t>the claim </a:t>
            </a:r>
            <a:r>
              <a:rPr sz="1190" spc="-4" dirty="0">
                <a:solidFill>
                  <a:schemeClr val="bg2"/>
                </a:solidFill>
                <a:cs typeface="CoreSansC-45Regular"/>
              </a:rPr>
              <a:t>and </a:t>
            </a:r>
            <a:r>
              <a:rPr sz="1190" dirty="0">
                <a:solidFill>
                  <a:schemeClr val="bg2"/>
                </a:solidFill>
                <a:cs typeface="CoreSansC-45Regular"/>
              </a:rPr>
              <a:t>submits  the claim to the </a:t>
            </a:r>
            <a:r>
              <a:rPr sz="1190" spc="-7" dirty="0">
                <a:solidFill>
                  <a:schemeClr val="bg2"/>
                </a:solidFill>
                <a:cs typeface="CoreSansC-45Regular"/>
              </a:rPr>
              <a:t>Payer  for</a:t>
            </a:r>
            <a:r>
              <a:rPr sz="1190" spc="-4" dirty="0">
                <a:solidFill>
                  <a:schemeClr val="bg2"/>
                </a:solidFill>
                <a:cs typeface="CoreSansC-45Regular"/>
              </a:rPr>
              <a:t> </a:t>
            </a:r>
            <a:r>
              <a:rPr sz="1190" spc="-7" dirty="0">
                <a:solidFill>
                  <a:schemeClr val="bg2"/>
                </a:solidFill>
                <a:cs typeface="CoreSansC-45Regular"/>
              </a:rPr>
              <a:t>approval.</a:t>
            </a:r>
            <a:endParaRPr sz="1190" dirty="0">
              <a:solidFill>
                <a:schemeClr val="bg2"/>
              </a:solidFill>
              <a:cs typeface="CoreSansC-45Regular"/>
            </a:endParaRPr>
          </a:p>
        </p:txBody>
      </p:sp>
      <p:sp>
        <p:nvSpPr>
          <p:cNvPr id="236" name="object 103">
            <a:extLst>
              <a:ext uri="{FF2B5EF4-FFF2-40B4-BE49-F238E27FC236}">
                <a16:creationId xmlns:a16="http://schemas.microsoft.com/office/drawing/2014/main" id="{7EAB0A40-1B49-EF4A-A391-5D42ED16669A}"/>
              </a:ext>
            </a:extLst>
          </p:cNvPr>
          <p:cNvSpPr txBox="1"/>
          <p:nvPr/>
        </p:nvSpPr>
        <p:spPr>
          <a:xfrm>
            <a:off x="1030340" y="5000153"/>
            <a:ext cx="2124730" cy="764933"/>
          </a:xfrm>
          <a:prstGeom prst="rect">
            <a:avLst/>
          </a:prstGeom>
        </p:spPr>
        <p:txBody>
          <a:bodyPr vert="horz" wrap="square" lIns="0" tIns="32111" rIns="0" bIns="0" rtlCol="0">
            <a:spAutoFit/>
          </a:bodyPr>
          <a:lstStyle/>
          <a:p>
            <a:pPr marL="9445" marR="3778">
              <a:spcBef>
                <a:spcPts val="253"/>
              </a:spcBef>
              <a:defRPr/>
            </a:pPr>
            <a:r>
              <a:rPr sz="1190" dirty="0">
                <a:solidFill>
                  <a:schemeClr val="bg2"/>
                </a:solidFill>
                <a:cs typeface="CoreSansC-45Regular"/>
              </a:rPr>
              <a:t>The </a:t>
            </a:r>
            <a:r>
              <a:rPr sz="1190" spc="-7" dirty="0">
                <a:solidFill>
                  <a:schemeClr val="bg2"/>
                </a:solidFill>
                <a:cs typeface="CoreSansC-45Regular"/>
              </a:rPr>
              <a:t>Payer creates</a:t>
            </a:r>
            <a:r>
              <a:rPr sz="1190" spc="-45" dirty="0">
                <a:solidFill>
                  <a:schemeClr val="bg2"/>
                </a:solidFill>
                <a:cs typeface="CoreSansC-45Regular"/>
              </a:rPr>
              <a:t> </a:t>
            </a:r>
            <a:r>
              <a:rPr sz="1190" dirty="0">
                <a:solidFill>
                  <a:schemeClr val="bg2"/>
                </a:solidFill>
                <a:cs typeface="CoreSansC-45Regular"/>
              </a:rPr>
              <a:t>the  rules </a:t>
            </a:r>
            <a:r>
              <a:rPr sz="1190" spc="-7" dirty="0">
                <a:solidFill>
                  <a:schemeClr val="bg2"/>
                </a:solidFill>
                <a:cs typeface="CoreSansC-45Regular"/>
              </a:rPr>
              <a:t>for </a:t>
            </a:r>
            <a:r>
              <a:rPr sz="1190" dirty="0">
                <a:solidFill>
                  <a:schemeClr val="bg2"/>
                </a:solidFill>
                <a:cs typeface="CoreSansC-45Regular"/>
              </a:rPr>
              <a:t>its claims  </a:t>
            </a:r>
            <a:r>
              <a:rPr sz="1190" spc="-4" dirty="0">
                <a:solidFill>
                  <a:schemeClr val="bg2"/>
                </a:solidFill>
                <a:cs typeface="CoreSansC-45Regular"/>
              </a:rPr>
              <a:t>and publishes </a:t>
            </a:r>
            <a:r>
              <a:rPr sz="1190" dirty="0">
                <a:solidFill>
                  <a:schemeClr val="bg2"/>
                </a:solidFill>
                <a:cs typeface="CoreSansC-45Regular"/>
              </a:rPr>
              <a:t>it </a:t>
            </a:r>
            <a:r>
              <a:rPr sz="1190" spc="-4" dirty="0">
                <a:solidFill>
                  <a:schemeClr val="bg2"/>
                </a:solidFill>
                <a:cs typeface="CoreSansC-45Regular"/>
              </a:rPr>
              <a:t>as </a:t>
            </a:r>
            <a:r>
              <a:rPr sz="1190" dirty="0">
                <a:solidFill>
                  <a:schemeClr val="bg2"/>
                </a:solidFill>
                <a:cs typeface="CoreSansC-45Regular"/>
              </a:rPr>
              <a:t>a  </a:t>
            </a:r>
            <a:r>
              <a:rPr sz="1190" spc="-11" dirty="0">
                <a:solidFill>
                  <a:schemeClr val="bg2"/>
                </a:solidFill>
                <a:cs typeface="CoreSansC-45Regular"/>
              </a:rPr>
              <a:t>contract </a:t>
            </a:r>
            <a:r>
              <a:rPr sz="1190" dirty="0">
                <a:solidFill>
                  <a:schemeClr val="bg2"/>
                </a:solidFill>
                <a:cs typeface="CoreSansC-45Regular"/>
              </a:rPr>
              <a:t>much </a:t>
            </a:r>
            <a:r>
              <a:rPr sz="1190" spc="-4" dirty="0">
                <a:solidFill>
                  <a:schemeClr val="bg2"/>
                </a:solidFill>
                <a:cs typeface="CoreSansC-45Regular"/>
              </a:rPr>
              <a:t>like  </a:t>
            </a:r>
            <a:r>
              <a:rPr sz="1190" dirty="0">
                <a:solidFill>
                  <a:schemeClr val="bg2"/>
                </a:solidFill>
                <a:cs typeface="CoreSansC-45Regular"/>
              </a:rPr>
              <a:t>sharing a</a:t>
            </a:r>
            <a:r>
              <a:rPr sz="1190" spc="-30" dirty="0">
                <a:solidFill>
                  <a:schemeClr val="bg2"/>
                </a:solidFill>
                <a:cs typeface="CoreSansC-45Regular"/>
              </a:rPr>
              <a:t> </a:t>
            </a:r>
            <a:r>
              <a:rPr sz="1190" spc="-7" dirty="0">
                <a:solidFill>
                  <a:schemeClr val="bg2"/>
                </a:solidFill>
                <a:cs typeface="CoreSansC-45Regular"/>
              </a:rPr>
              <a:t>standard.</a:t>
            </a:r>
            <a:endParaRPr sz="1190" dirty="0">
              <a:solidFill>
                <a:schemeClr val="bg2"/>
              </a:solidFill>
              <a:cs typeface="CoreSansC-45Regular"/>
            </a:endParaRPr>
          </a:p>
        </p:txBody>
      </p:sp>
      <p:sp>
        <p:nvSpPr>
          <p:cNvPr id="237" name="object 104">
            <a:extLst>
              <a:ext uri="{FF2B5EF4-FFF2-40B4-BE49-F238E27FC236}">
                <a16:creationId xmlns:a16="http://schemas.microsoft.com/office/drawing/2014/main" id="{44E66A94-7FAF-7149-A215-40A34D395703}"/>
              </a:ext>
            </a:extLst>
          </p:cNvPr>
          <p:cNvSpPr/>
          <p:nvPr/>
        </p:nvSpPr>
        <p:spPr>
          <a:xfrm>
            <a:off x="3791671" y="4080224"/>
            <a:ext cx="20305" cy="88777"/>
          </a:xfrm>
          <a:custGeom>
            <a:avLst/>
            <a:gdLst/>
            <a:ahLst/>
            <a:cxnLst/>
            <a:rect l="l" t="t" r="r" b="b"/>
            <a:pathLst>
              <a:path w="27304" h="119379">
                <a:moveTo>
                  <a:pt x="22632" y="119113"/>
                </a:moveTo>
                <a:lnTo>
                  <a:pt x="5085" y="90586"/>
                </a:lnTo>
                <a:lnTo>
                  <a:pt x="0" y="58680"/>
                </a:lnTo>
                <a:lnTo>
                  <a:pt x="7247" y="27212"/>
                </a:lnTo>
                <a:lnTo>
                  <a:pt x="26696" y="0"/>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38" name="object 105">
            <a:extLst>
              <a:ext uri="{FF2B5EF4-FFF2-40B4-BE49-F238E27FC236}">
                <a16:creationId xmlns:a16="http://schemas.microsoft.com/office/drawing/2014/main" id="{0F4E2BD7-FB7E-2648-BE6A-B23D186C60FA}"/>
              </a:ext>
            </a:extLst>
          </p:cNvPr>
          <p:cNvSpPr/>
          <p:nvPr/>
        </p:nvSpPr>
        <p:spPr>
          <a:xfrm>
            <a:off x="3694183" y="4008598"/>
            <a:ext cx="51000" cy="227137"/>
          </a:xfrm>
          <a:custGeom>
            <a:avLst/>
            <a:gdLst/>
            <a:ahLst/>
            <a:cxnLst/>
            <a:rect l="l" t="t" r="r" b="b"/>
            <a:pathLst>
              <a:path w="68579" h="305435">
                <a:moveTo>
                  <a:pt x="57534" y="305231"/>
                </a:moveTo>
                <a:lnTo>
                  <a:pt x="27896" y="265112"/>
                </a:lnTo>
                <a:lnTo>
                  <a:pt x="8739" y="220789"/>
                </a:lnTo>
                <a:lnTo>
                  <a:pt x="0" y="174088"/>
                </a:lnTo>
                <a:lnTo>
                  <a:pt x="1616" y="126833"/>
                </a:lnTo>
                <a:lnTo>
                  <a:pt x="13526" y="80849"/>
                </a:lnTo>
                <a:lnTo>
                  <a:pt x="35666" y="37963"/>
                </a:lnTo>
                <a:lnTo>
                  <a:pt x="67973" y="0"/>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39" name="object 106">
            <a:extLst>
              <a:ext uri="{FF2B5EF4-FFF2-40B4-BE49-F238E27FC236}">
                <a16:creationId xmlns:a16="http://schemas.microsoft.com/office/drawing/2014/main" id="{E62DC114-FCA7-3343-BC60-B3303145E2DC}"/>
              </a:ext>
            </a:extLst>
          </p:cNvPr>
          <p:cNvSpPr/>
          <p:nvPr/>
        </p:nvSpPr>
        <p:spPr>
          <a:xfrm>
            <a:off x="3600141" y="3940022"/>
            <a:ext cx="80749" cy="359831"/>
          </a:xfrm>
          <a:custGeom>
            <a:avLst/>
            <a:gdLst/>
            <a:ahLst/>
            <a:cxnLst/>
            <a:rect l="l" t="t" r="r" b="b"/>
            <a:pathLst>
              <a:path w="108585" h="483870">
                <a:moveTo>
                  <a:pt x="91882" y="483438"/>
                </a:moveTo>
                <a:lnTo>
                  <a:pt x="62478" y="447343"/>
                </a:lnTo>
                <a:lnTo>
                  <a:pt x="38736" y="408574"/>
                </a:lnTo>
                <a:lnTo>
                  <a:pt x="20637" y="367704"/>
                </a:lnTo>
                <a:lnTo>
                  <a:pt x="8161" y="325308"/>
                </a:lnTo>
                <a:lnTo>
                  <a:pt x="1289" y="281958"/>
                </a:lnTo>
                <a:lnTo>
                  <a:pt x="0" y="238228"/>
                </a:lnTo>
                <a:lnTo>
                  <a:pt x="4274" y="194692"/>
                </a:lnTo>
                <a:lnTo>
                  <a:pt x="14094" y="151923"/>
                </a:lnTo>
                <a:lnTo>
                  <a:pt x="29437" y="110496"/>
                </a:lnTo>
                <a:lnTo>
                  <a:pt x="50286" y="70984"/>
                </a:lnTo>
                <a:lnTo>
                  <a:pt x="76619" y="33961"/>
                </a:lnTo>
                <a:lnTo>
                  <a:pt x="108418" y="0"/>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0" name="object 107">
            <a:extLst>
              <a:ext uri="{FF2B5EF4-FFF2-40B4-BE49-F238E27FC236}">
                <a16:creationId xmlns:a16="http://schemas.microsoft.com/office/drawing/2014/main" id="{16D94D82-CDF9-8046-AFD5-0C05629DA53D}"/>
              </a:ext>
            </a:extLst>
          </p:cNvPr>
          <p:cNvSpPr/>
          <p:nvPr/>
        </p:nvSpPr>
        <p:spPr>
          <a:xfrm>
            <a:off x="8395060" y="4080225"/>
            <a:ext cx="20305" cy="88777"/>
          </a:xfrm>
          <a:custGeom>
            <a:avLst/>
            <a:gdLst/>
            <a:ahLst/>
            <a:cxnLst/>
            <a:rect l="l" t="t" r="r" b="b"/>
            <a:pathLst>
              <a:path w="27304" h="119379">
                <a:moveTo>
                  <a:pt x="0" y="0"/>
                </a:moveTo>
                <a:lnTo>
                  <a:pt x="19456" y="27212"/>
                </a:lnTo>
                <a:lnTo>
                  <a:pt x="26706" y="58680"/>
                </a:lnTo>
                <a:lnTo>
                  <a:pt x="21618" y="90586"/>
                </a:lnTo>
                <a:lnTo>
                  <a:pt x="4064" y="119113"/>
                </a:lnTo>
              </a:path>
            </a:pathLst>
          </a:custGeom>
          <a:ln w="25399">
            <a:solidFill>
              <a:srgbClr val="5CC2ED"/>
            </a:solidFill>
          </a:ln>
        </p:spPr>
        <p:txBody>
          <a:bodyPr wrap="square" lIns="0" tIns="0" rIns="0" bIns="0" rtlCol="0"/>
          <a:lstStyle/>
          <a:p>
            <a:pPr>
              <a:defRPr/>
            </a:pPr>
            <a:endParaRPr sz="1339">
              <a:solidFill>
                <a:srgbClr val="0F0F59"/>
              </a:solidFill>
              <a:latin typeface="Calibri"/>
            </a:endParaRPr>
          </a:p>
        </p:txBody>
      </p:sp>
      <p:sp>
        <p:nvSpPr>
          <p:cNvPr id="241" name="object 108">
            <a:extLst>
              <a:ext uri="{FF2B5EF4-FFF2-40B4-BE49-F238E27FC236}">
                <a16:creationId xmlns:a16="http://schemas.microsoft.com/office/drawing/2014/main" id="{34D2D54A-1F2F-AD47-900A-8EFC4BA59A4A}"/>
              </a:ext>
            </a:extLst>
          </p:cNvPr>
          <p:cNvSpPr/>
          <p:nvPr/>
        </p:nvSpPr>
        <p:spPr>
          <a:xfrm>
            <a:off x="8461849" y="4008599"/>
            <a:ext cx="51000" cy="227137"/>
          </a:xfrm>
          <a:custGeom>
            <a:avLst/>
            <a:gdLst/>
            <a:ahLst/>
            <a:cxnLst/>
            <a:rect l="l" t="t" r="r" b="b"/>
            <a:pathLst>
              <a:path w="68579" h="305435">
                <a:moveTo>
                  <a:pt x="0" y="0"/>
                </a:moveTo>
                <a:lnTo>
                  <a:pt x="32308" y="37963"/>
                </a:lnTo>
                <a:lnTo>
                  <a:pt x="54450" y="80849"/>
                </a:lnTo>
                <a:lnTo>
                  <a:pt x="66362" y="126833"/>
                </a:lnTo>
                <a:lnTo>
                  <a:pt x="67981" y="174088"/>
                </a:lnTo>
                <a:lnTo>
                  <a:pt x="59245" y="220789"/>
                </a:lnTo>
                <a:lnTo>
                  <a:pt x="40089" y="265112"/>
                </a:lnTo>
                <a:lnTo>
                  <a:pt x="10452" y="305231"/>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2" name="object 109">
            <a:extLst>
              <a:ext uri="{FF2B5EF4-FFF2-40B4-BE49-F238E27FC236}">
                <a16:creationId xmlns:a16="http://schemas.microsoft.com/office/drawing/2014/main" id="{04EC4EB8-0BCE-7244-9494-88BAADF05E31}"/>
              </a:ext>
            </a:extLst>
          </p:cNvPr>
          <p:cNvSpPr/>
          <p:nvPr/>
        </p:nvSpPr>
        <p:spPr>
          <a:xfrm>
            <a:off x="8525836" y="3940023"/>
            <a:ext cx="80749" cy="359831"/>
          </a:xfrm>
          <a:custGeom>
            <a:avLst/>
            <a:gdLst/>
            <a:ahLst/>
            <a:cxnLst/>
            <a:rect l="l" t="t" r="r" b="b"/>
            <a:pathLst>
              <a:path w="108584" h="483870">
                <a:moveTo>
                  <a:pt x="0" y="0"/>
                </a:moveTo>
                <a:lnTo>
                  <a:pt x="31798" y="33961"/>
                </a:lnTo>
                <a:lnTo>
                  <a:pt x="58131" y="70984"/>
                </a:lnTo>
                <a:lnTo>
                  <a:pt x="78978" y="110496"/>
                </a:lnTo>
                <a:lnTo>
                  <a:pt x="94320" y="151923"/>
                </a:lnTo>
                <a:lnTo>
                  <a:pt x="104137" y="194692"/>
                </a:lnTo>
                <a:lnTo>
                  <a:pt x="108410" y="238228"/>
                </a:lnTo>
                <a:lnTo>
                  <a:pt x="107118" y="281958"/>
                </a:lnTo>
                <a:lnTo>
                  <a:pt x="100243" y="325308"/>
                </a:lnTo>
                <a:lnTo>
                  <a:pt x="87764" y="367704"/>
                </a:lnTo>
                <a:lnTo>
                  <a:pt x="69662" y="408574"/>
                </a:lnTo>
                <a:lnTo>
                  <a:pt x="45917" y="447343"/>
                </a:lnTo>
                <a:lnTo>
                  <a:pt x="16510" y="483438"/>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3" name="object 110">
            <a:extLst>
              <a:ext uri="{FF2B5EF4-FFF2-40B4-BE49-F238E27FC236}">
                <a16:creationId xmlns:a16="http://schemas.microsoft.com/office/drawing/2014/main" id="{76E31D49-93B7-4D4B-AE61-EE79FD9D8792}"/>
              </a:ext>
            </a:extLst>
          </p:cNvPr>
          <p:cNvSpPr/>
          <p:nvPr/>
        </p:nvSpPr>
        <p:spPr>
          <a:xfrm>
            <a:off x="6052981" y="3385705"/>
            <a:ext cx="88777" cy="18417"/>
          </a:xfrm>
          <a:custGeom>
            <a:avLst/>
            <a:gdLst/>
            <a:ahLst/>
            <a:cxnLst/>
            <a:rect l="l" t="t" r="r" b="b"/>
            <a:pathLst>
              <a:path w="119379" h="24764">
                <a:moveTo>
                  <a:pt x="0" y="24739"/>
                </a:moveTo>
                <a:lnTo>
                  <a:pt x="27890" y="6199"/>
                </a:lnTo>
                <a:lnTo>
                  <a:pt x="59599" y="0"/>
                </a:lnTo>
                <a:lnTo>
                  <a:pt x="91306" y="6144"/>
                </a:lnTo>
                <a:lnTo>
                  <a:pt x="119189" y="24637"/>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4" name="object 111">
            <a:extLst>
              <a:ext uri="{FF2B5EF4-FFF2-40B4-BE49-F238E27FC236}">
                <a16:creationId xmlns:a16="http://schemas.microsoft.com/office/drawing/2014/main" id="{D5DDC8D8-4805-B34C-A866-8D1B176E07FA}"/>
              </a:ext>
            </a:extLst>
          </p:cNvPr>
          <p:cNvSpPr/>
          <p:nvPr/>
        </p:nvSpPr>
        <p:spPr>
          <a:xfrm>
            <a:off x="5983736" y="3288752"/>
            <a:ext cx="227137" cy="46277"/>
          </a:xfrm>
          <a:custGeom>
            <a:avLst/>
            <a:gdLst/>
            <a:ahLst/>
            <a:cxnLst/>
            <a:rect l="l" t="t" r="r" b="b"/>
            <a:pathLst>
              <a:path w="305434" h="62229">
                <a:moveTo>
                  <a:pt x="0" y="62112"/>
                </a:moveTo>
                <a:lnTo>
                  <a:pt x="39060" y="31091"/>
                </a:lnTo>
                <a:lnTo>
                  <a:pt x="82688" y="10398"/>
                </a:lnTo>
                <a:lnTo>
                  <a:pt x="129058" y="33"/>
                </a:lnTo>
                <a:lnTo>
                  <a:pt x="176341" y="0"/>
                </a:lnTo>
                <a:lnTo>
                  <a:pt x="222712" y="10298"/>
                </a:lnTo>
                <a:lnTo>
                  <a:pt x="266344" y="30929"/>
                </a:lnTo>
                <a:lnTo>
                  <a:pt x="305409" y="61896"/>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5" name="object 112">
            <a:extLst>
              <a:ext uri="{FF2B5EF4-FFF2-40B4-BE49-F238E27FC236}">
                <a16:creationId xmlns:a16="http://schemas.microsoft.com/office/drawing/2014/main" id="{C99B5D57-87D4-9E4A-9050-74A527F3E1B1}"/>
              </a:ext>
            </a:extLst>
          </p:cNvPr>
          <p:cNvSpPr/>
          <p:nvPr/>
        </p:nvSpPr>
        <p:spPr>
          <a:xfrm>
            <a:off x="5917435" y="3194062"/>
            <a:ext cx="359831" cy="75083"/>
          </a:xfrm>
          <a:custGeom>
            <a:avLst/>
            <a:gdLst/>
            <a:ahLst/>
            <a:cxnLst/>
            <a:rect l="l" t="t" r="r" b="b"/>
            <a:pathLst>
              <a:path w="483870" h="100964">
                <a:moveTo>
                  <a:pt x="0" y="100390"/>
                </a:moveTo>
                <a:lnTo>
                  <a:pt x="35046" y="69743"/>
                </a:lnTo>
                <a:lnTo>
                  <a:pt x="72964" y="44662"/>
                </a:lnTo>
                <a:lnTo>
                  <a:pt x="113178" y="25146"/>
                </a:lnTo>
                <a:lnTo>
                  <a:pt x="155114" y="11197"/>
                </a:lnTo>
                <a:lnTo>
                  <a:pt x="198199" y="2815"/>
                </a:lnTo>
                <a:lnTo>
                  <a:pt x="241858" y="0"/>
                </a:lnTo>
                <a:lnTo>
                  <a:pt x="285517" y="2751"/>
                </a:lnTo>
                <a:lnTo>
                  <a:pt x="328602" y="11071"/>
                </a:lnTo>
                <a:lnTo>
                  <a:pt x="370539" y="24959"/>
                </a:lnTo>
                <a:lnTo>
                  <a:pt x="410753" y="44415"/>
                </a:lnTo>
                <a:lnTo>
                  <a:pt x="448670" y="69440"/>
                </a:lnTo>
                <a:lnTo>
                  <a:pt x="483717" y="100034"/>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6" name="object 113">
            <a:extLst>
              <a:ext uri="{FF2B5EF4-FFF2-40B4-BE49-F238E27FC236}">
                <a16:creationId xmlns:a16="http://schemas.microsoft.com/office/drawing/2014/main" id="{AFDA9B02-A291-C24C-9346-27FB5E9E6805}"/>
              </a:ext>
            </a:extLst>
          </p:cNvPr>
          <p:cNvSpPr/>
          <p:nvPr/>
        </p:nvSpPr>
        <p:spPr>
          <a:xfrm>
            <a:off x="6046182" y="4910241"/>
            <a:ext cx="88777" cy="18417"/>
          </a:xfrm>
          <a:custGeom>
            <a:avLst/>
            <a:gdLst/>
            <a:ahLst/>
            <a:cxnLst/>
            <a:rect l="l" t="t" r="r" b="b"/>
            <a:pathLst>
              <a:path w="119379" h="24764">
                <a:moveTo>
                  <a:pt x="119176" y="101"/>
                </a:moveTo>
                <a:lnTo>
                  <a:pt x="91300" y="18595"/>
                </a:lnTo>
                <a:lnTo>
                  <a:pt x="59597" y="24739"/>
                </a:lnTo>
                <a:lnTo>
                  <a:pt x="27890" y="18539"/>
                </a:lnTo>
                <a:lnTo>
                  <a:pt x="0" y="0"/>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7" name="object 114">
            <a:extLst>
              <a:ext uri="{FF2B5EF4-FFF2-40B4-BE49-F238E27FC236}">
                <a16:creationId xmlns:a16="http://schemas.microsoft.com/office/drawing/2014/main" id="{ECDC8E70-5A02-AB41-A0FA-A0E1A6496396}"/>
              </a:ext>
            </a:extLst>
          </p:cNvPr>
          <p:cNvSpPr/>
          <p:nvPr/>
        </p:nvSpPr>
        <p:spPr>
          <a:xfrm>
            <a:off x="5976936" y="4979402"/>
            <a:ext cx="227137" cy="46277"/>
          </a:xfrm>
          <a:custGeom>
            <a:avLst/>
            <a:gdLst/>
            <a:ahLst/>
            <a:cxnLst/>
            <a:rect l="l" t="t" r="r" b="b"/>
            <a:pathLst>
              <a:path w="305434" h="62229">
                <a:moveTo>
                  <a:pt x="305409" y="215"/>
                </a:moveTo>
                <a:lnTo>
                  <a:pt x="266348" y="31182"/>
                </a:lnTo>
                <a:lnTo>
                  <a:pt x="222720" y="51814"/>
                </a:lnTo>
                <a:lnTo>
                  <a:pt x="176351" y="62112"/>
                </a:lnTo>
                <a:lnTo>
                  <a:pt x="129067" y="62078"/>
                </a:lnTo>
                <a:lnTo>
                  <a:pt x="82696" y="51714"/>
                </a:lnTo>
                <a:lnTo>
                  <a:pt x="39065" y="31020"/>
                </a:lnTo>
                <a:lnTo>
                  <a:pt x="0" y="0"/>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8" name="object 115">
            <a:extLst>
              <a:ext uri="{FF2B5EF4-FFF2-40B4-BE49-F238E27FC236}">
                <a16:creationId xmlns:a16="http://schemas.microsoft.com/office/drawing/2014/main" id="{605D8559-B8FF-7544-B98C-EFFA4124FE61}"/>
              </a:ext>
            </a:extLst>
          </p:cNvPr>
          <p:cNvSpPr/>
          <p:nvPr/>
        </p:nvSpPr>
        <p:spPr>
          <a:xfrm>
            <a:off x="5910646" y="5045626"/>
            <a:ext cx="359831" cy="75083"/>
          </a:xfrm>
          <a:custGeom>
            <a:avLst/>
            <a:gdLst/>
            <a:ahLst/>
            <a:cxnLst/>
            <a:rect l="l" t="t" r="r" b="b"/>
            <a:pathLst>
              <a:path w="483870" h="100964">
                <a:moveTo>
                  <a:pt x="483717" y="355"/>
                </a:moveTo>
                <a:lnTo>
                  <a:pt x="448667" y="30949"/>
                </a:lnTo>
                <a:lnTo>
                  <a:pt x="410747" y="55974"/>
                </a:lnTo>
                <a:lnTo>
                  <a:pt x="370532" y="75430"/>
                </a:lnTo>
                <a:lnTo>
                  <a:pt x="328594" y="89318"/>
                </a:lnTo>
                <a:lnTo>
                  <a:pt x="285508" y="97638"/>
                </a:lnTo>
                <a:lnTo>
                  <a:pt x="241849" y="100390"/>
                </a:lnTo>
                <a:lnTo>
                  <a:pt x="198190" y="97574"/>
                </a:lnTo>
                <a:lnTo>
                  <a:pt x="155106" y="89192"/>
                </a:lnTo>
                <a:lnTo>
                  <a:pt x="113171" y="75243"/>
                </a:lnTo>
                <a:lnTo>
                  <a:pt x="72959" y="55728"/>
                </a:lnTo>
                <a:lnTo>
                  <a:pt x="35043" y="30646"/>
                </a:lnTo>
                <a:lnTo>
                  <a:pt x="0" y="0"/>
                </a:lnTo>
              </a:path>
            </a:pathLst>
          </a:custGeom>
          <a:ln w="25400">
            <a:solidFill>
              <a:srgbClr val="5CC2ED"/>
            </a:solidFill>
          </a:ln>
        </p:spPr>
        <p:txBody>
          <a:bodyPr wrap="square" lIns="0" tIns="0" rIns="0" bIns="0" rtlCol="0"/>
          <a:lstStyle/>
          <a:p>
            <a:pPr>
              <a:defRPr/>
            </a:pPr>
            <a:endParaRPr sz="1339">
              <a:solidFill>
                <a:srgbClr val="0F0F59"/>
              </a:solidFill>
              <a:latin typeface="Calibri"/>
            </a:endParaRPr>
          </a:p>
        </p:txBody>
      </p:sp>
      <p:sp>
        <p:nvSpPr>
          <p:cNvPr id="249" name="object 116">
            <a:extLst>
              <a:ext uri="{FF2B5EF4-FFF2-40B4-BE49-F238E27FC236}">
                <a16:creationId xmlns:a16="http://schemas.microsoft.com/office/drawing/2014/main" id="{3539FFC3-7571-F340-ACEC-FE160A4BAB2F}"/>
              </a:ext>
            </a:extLst>
          </p:cNvPr>
          <p:cNvSpPr/>
          <p:nvPr/>
        </p:nvSpPr>
        <p:spPr>
          <a:xfrm>
            <a:off x="6758354" y="1647279"/>
            <a:ext cx="263971" cy="263971"/>
          </a:xfrm>
          <a:custGeom>
            <a:avLst/>
            <a:gdLst/>
            <a:ahLst/>
            <a:cxnLst/>
            <a:rect l="l" t="t" r="r" b="b"/>
            <a:pathLst>
              <a:path w="354965" h="354964">
                <a:moveTo>
                  <a:pt x="177393" y="0"/>
                </a:moveTo>
                <a:lnTo>
                  <a:pt x="130236" y="6337"/>
                </a:lnTo>
                <a:lnTo>
                  <a:pt x="87861" y="24220"/>
                </a:lnTo>
                <a:lnTo>
                  <a:pt x="51958" y="51960"/>
                </a:lnTo>
                <a:lnTo>
                  <a:pt x="24220" y="87865"/>
                </a:lnTo>
                <a:lnTo>
                  <a:pt x="6336" y="130244"/>
                </a:lnTo>
                <a:lnTo>
                  <a:pt x="0" y="177406"/>
                </a:lnTo>
                <a:lnTo>
                  <a:pt x="6336" y="224563"/>
                </a:lnTo>
                <a:lnTo>
                  <a:pt x="24220" y="266938"/>
                </a:lnTo>
                <a:lnTo>
                  <a:pt x="51958" y="302841"/>
                </a:lnTo>
                <a:lnTo>
                  <a:pt x="87861" y="330579"/>
                </a:lnTo>
                <a:lnTo>
                  <a:pt x="130236" y="348462"/>
                </a:lnTo>
                <a:lnTo>
                  <a:pt x="177393" y="354799"/>
                </a:lnTo>
                <a:lnTo>
                  <a:pt x="224555" y="348462"/>
                </a:lnTo>
                <a:lnTo>
                  <a:pt x="266934" y="330579"/>
                </a:lnTo>
                <a:lnTo>
                  <a:pt x="302839" y="302841"/>
                </a:lnTo>
                <a:lnTo>
                  <a:pt x="330579" y="266938"/>
                </a:lnTo>
                <a:lnTo>
                  <a:pt x="348462" y="224563"/>
                </a:lnTo>
                <a:lnTo>
                  <a:pt x="354799" y="177406"/>
                </a:lnTo>
                <a:lnTo>
                  <a:pt x="348462" y="130244"/>
                </a:lnTo>
                <a:lnTo>
                  <a:pt x="330579" y="87865"/>
                </a:lnTo>
                <a:lnTo>
                  <a:pt x="302839" y="51960"/>
                </a:lnTo>
                <a:lnTo>
                  <a:pt x="266934" y="24220"/>
                </a:lnTo>
                <a:lnTo>
                  <a:pt x="224555" y="6337"/>
                </a:lnTo>
                <a:lnTo>
                  <a:pt x="177393"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50" name="object 117">
            <a:extLst>
              <a:ext uri="{FF2B5EF4-FFF2-40B4-BE49-F238E27FC236}">
                <a16:creationId xmlns:a16="http://schemas.microsoft.com/office/drawing/2014/main" id="{44F31101-D471-8E49-9974-3B9B0E9E0238}"/>
              </a:ext>
            </a:extLst>
          </p:cNvPr>
          <p:cNvSpPr/>
          <p:nvPr/>
        </p:nvSpPr>
        <p:spPr>
          <a:xfrm>
            <a:off x="6758354" y="1647279"/>
            <a:ext cx="263971" cy="263971"/>
          </a:xfrm>
          <a:custGeom>
            <a:avLst/>
            <a:gdLst/>
            <a:ahLst/>
            <a:cxnLst/>
            <a:rect l="l" t="t" r="r" b="b"/>
            <a:pathLst>
              <a:path w="354965" h="354964">
                <a:moveTo>
                  <a:pt x="354799" y="177406"/>
                </a:moveTo>
                <a:lnTo>
                  <a:pt x="348462" y="224563"/>
                </a:lnTo>
                <a:lnTo>
                  <a:pt x="330579" y="266938"/>
                </a:lnTo>
                <a:lnTo>
                  <a:pt x="302839" y="302841"/>
                </a:lnTo>
                <a:lnTo>
                  <a:pt x="266934" y="330579"/>
                </a:lnTo>
                <a:lnTo>
                  <a:pt x="224555" y="348462"/>
                </a:lnTo>
                <a:lnTo>
                  <a:pt x="177393" y="354799"/>
                </a:lnTo>
                <a:lnTo>
                  <a:pt x="130236" y="348462"/>
                </a:lnTo>
                <a:lnTo>
                  <a:pt x="87861" y="330579"/>
                </a:lnTo>
                <a:lnTo>
                  <a:pt x="51958" y="302841"/>
                </a:lnTo>
                <a:lnTo>
                  <a:pt x="24220" y="266938"/>
                </a:lnTo>
                <a:lnTo>
                  <a:pt x="6336" y="224563"/>
                </a:lnTo>
                <a:lnTo>
                  <a:pt x="0" y="177406"/>
                </a:lnTo>
                <a:lnTo>
                  <a:pt x="6336" y="130244"/>
                </a:lnTo>
                <a:lnTo>
                  <a:pt x="24220" y="87865"/>
                </a:lnTo>
                <a:lnTo>
                  <a:pt x="51958" y="51960"/>
                </a:lnTo>
                <a:lnTo>
                  <a:pt x="87861" y="24220"/>
                </a:lnTo>
                <a:lnTo>
                  <a:pt x="130236" y="6337"/>
                </a:lnTo>
                <a:lnTo>
                  <a:pt x="177393" y="0"/>
                </a:lnTo>
                <a:lnTo>
                  <a:pt x="224555" y="6337"/>
                </a:lnTo>
                <a:lnTo>
                  <a:pt x="266934" y="24220"/>
                </a:lnTo>
                <a:lnTo>
                  <a:pt x="302839" y="51960"/>
                </a:lnTo>
                <a:lnTo>
                  <a:pt x="330579" y="87865"/>
                </a:lnTo>
                <a:lnTo>
                  <a:pt x="348462" y="130244"/>
                </a:lnTo>
                <a:lnTo>
                  <a:pt x="354799" y="177406"/>
                </a:lnTo>
                <a:close/>
              </a:path>
            </a:pathLst>
          </a:custGeom>
          <a:ln w="26403">
            <a:solidFill>
              <a:srgbClr val="0E0E59"/>
            </a:solidFill>
          </a:ln>
        </p:spPr>
        <p:txBody>
          <a:bodyPr wrap="square" lIns="0" tIns="0" rIns="0" bIns="0" rtlCol="0"/>
          <a:lstStyle/>
          <a:p>
            <a:pPr>
              <a:defRPr/>
            </a:pPr>
            <a:endParaRPr sz="1339">
              <a:solidFill>
                <a:srgbClr val="0F0F59"/>
              </a:solidFill>
              <a:latin typeface="Calibri"/>
            </a:endParaRPr>
          </a:p>
        </p:txBody>
      </p:sp>
      <p:sp>
        <p:nvSpPr>
          <p:cNvPr id="251" name="object 118">
            <a:extLst>
              <a:ext uri="{FF2B5EF4-FFF2-40B4-BE49-F238E27FC236}">
                <a16:creationId xmlns:a16="http://schemas.microsoft.com/office/drawing/2014/main" id="{F9B71DE5-D511-7B45-AA67-815CA17D5542}"/>
              </a:ext>
            </a:extLst>
          </p:cNvPr>
          <p:cNvSpPr/>
          <p:nvPr/>
        </p:nvSpPr>
        <p:spPr>
          <a:xfrm>
            <a:off x="6810473" y="1713736"/>
            <a:ext cx="166278" cy="130870"/>
          </a:xfrm>
          <a:prstGeom prst="rect">
            <a:avLst/>
          </a:prstGeom>
          <a:blipFill>
            <a:blip r:embed="rId6" cstate="print"/>
            <a:stretch>
              <a:fillRect/>
            </a:stretch>
          </a:blipFill>
        </p:spPr>
        <p:txBody>
          <a:bodyPr wrap="square" lIns="0" tIns="0" rIns="0" bIns="0" rtlCol="0"/>
          <a:lstStyle/>
          <a:p>
            <a:pPr>
              <a:defRPr/>
            </a:pPr>
            <a:endParaRPr sz="1339">
              <a:solidFill>
                <a:srgbClr val="0F0F59"/>
              </a:solidFill>
              <a:latin typeface="Calibri"/>
            </a:endParaRPr>
          </a:p>
        </p:txBody>
      </p:sp>
      <p:sp>
        <p:nvSpPr>
          <p:cNvPr id="252" name="object 119">
            <a:extLst>
              <a:ext uri="{FF2B5EF4-FFF2-40B4-BE49-F238E27FC236}">
                <a16:creationId xmlns:a16="http://schemas.microsoft.com/office/drawing/2014/main" id="{460B7EB7-D4CD-744F-B211-5E371401B6F0}"/>
              </a:ext>
            </a:extLst>
          </p:cNvPr>
          <p:cNvSpPr/>
          <p:nvPr/>
        </p:nvSpPr>
        <p:spPr>
          <a:xfrm>
            <a:off x="11192798" y="3407052"/>
            <a:ext cx="263971" cy="263971"/>
          </a:xfrm>
          <a:custGeom>
            <a:avLst/>
            <a:gdLst/>
            <a:ahLst/>
            <a:cxnLst/>
            <a:rect l="l" t="t" r="r" b="b"/>
            <a:pathLst>
              <a:path w="354965" h="354964">
                <a:moveTo>
                  <a:pt x="177393" y="0"/>
                </a:moveTo>
                <a:lnTo>
                  <a:pt x="130236" y="6336"/>
                </a:lnTo>
                <a:lnTo>
                  <a:pt x="87861" y="24220"/>
                </a:lnTo>
                <a:lnTo>
                  <a:pt x="51958" y="51958"/>
                </a:lnTo>
                <a:lnTo>
                  <a:pt x="24220" y="87861"/>
                </a:lnTo>
                <a:lnTo>
                  <a:pt x="6336" y="130236"/>
                </a:lnTo>
                <a:lnTo>
                  <a:pt x="0" y="177393"/>
                </a:lnTo>
                <a:lnTo>
                  <a:pt x="6336" y="224555"/>
                </a:lnTo>
                <a:lnTo>
                  <a:pt x="24220" y="266934"/>
                </a:lnTo>
                <a:lnTo>
                  <a:pt x="51958" y="302839"/>
                </a:lnTo>
                <a:lnTo>
                  <a:pt x="87861" y="330579"/>
                </a:lnTo>
                <a:lnTo>
                  <a:pt x="130236" y="348462"/>
                </a:lnTo>
                <a:lnTo>
                  <a:pt x="177393" y="354799"/>
                </a:lnTo>
                <a:lnTo>
                  <a:pt x="224550" y="348462"/>
                </a:lnTo>
                <a:lnTo>
                  <a:pt x="266925" y="330579"/>
                </a:lnTo>
                <a:lnTo>
                  <a:pt x="302828" y="302839"/>
                </a:lnTo>
                <a:lnTo>
                  <a:pt x="330566" y="266934"/>
                </a:lnTo>
                <a:lnTo>
                  <a:pt x="348450" y="224555"/>
                </a:lnTo>
                <a:lnTo>
                  <a:pt x="354787" y="177393"/>
                </a:lnTo>
                <a:lnTo>
                  <a:pt x="348450" y="130236"/>
                </a:lnTo>
                <a:lnTo>
                  <a:pt x="330566" y="87861"/>
                </a:lnTo>
                <a:lnTo>
                  <a:pt x="302828" y="51958"/>
                </a:lnTo>
                <a:lnTo>
                  <a:pt x="266925" y="24220"/>
                </a:lnTo>
                <a:lnTo>
                  <a:pt x="224550" y="6336"/>
                </a:lnTo>
                <a:lnTo>
                  <a:pt x="177393"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53" name="object 120">
            <a:extLst>
              <a:ext uri="{FF2B5EF4-FFF2-40B4-BE49-F238E27FC236}">
                <a16:creationId xmlns:a16="http://schemas.microsoft.com/office/drawing/2014/main" id="{358F239B-9954-BC4E-A59A-D5D02E0D84B5}"/>
              </a:ext>
            </a:extLst>
          </p:cNvPr>
          <p:cNvSpPr/>
          <p:nvPr/>
        </p:nvSpPr>
        <p:spPr>
          <a:xfrm>
            <a:off x="11192798" y="3407052"/>
            <a:ext cx="263971" cy="263971"/>
          </a:xfrm>
          <a:custGeom>
            <a:avLst/>
            <a:gdLst/>
            <a:ahLst/>
            <a:cxnLst/>
            <a:rect l="l" t="t" r="r" b="b"/>
            <a:pathLst>
              <a:path w="354965" h="354964">
                <a:moveTo>
                  <a:pt x="354787" y="177393"/>
                </a:moveTo>
                <a:lnTo>
                  <a:pt x="348450" y="224555"/>
                </a:lnTo>
                <a:lnTo>
                  <a:pt x="330566" y="266934"/>
                </a:lnTo>
                <a:lnTo>
                  <a:pt x="302828" y="302839"/>
                </a:lnTo>
                <a:lnTo>
                  <a:pt x="266925" y="330579"/>
                </a:lnTo>
                <a:lnTo>
                  <a:pt x="224550" y="348462"/>
                </a:lnTo>
                <a:lnTo>
                  <a:pt x="177393" y="354799"/>
                </a:lnTo>
                <a:lnTo>
                  <a:pt x="130236" y="348462"/>
                </a:lnTo>
                <a:lnTo>
                  <a:pt x="87861" y="330579"/>
                </a:lnTo>
                <a:lnTo>
                  <a:pt x="51958" y="302839"/>
                </a:lnTo>
                <a:lnTo>
                  <a:pt x="24220" y="266934"/>
                </a:lnTo>
                <a:lnTo>
                  <a:pt x="6336" y="224555"/>
                </a:lnTo>
                <a:lnTo>
                  <a:pt x="0" y="177393"/>
                </a:lnTo>
                <a:lnTo>
                  <a:pt x="6336" y="130236"/>
                </a:lnTo>
                <a:lnTo>
                  <a:pt x="24220" y="87861"/>
                </a:lnTo>
                <a:lnTo>
                  <a:pt x="51958" y="51958"/>
                </a:lnTo>
                <a:lnTo>
                  <a:pt x="87861" y="24220"/>
                </a:lnTo>
                <a:lnTo>
                  <a:pt x="130236" y="6336"/>
                </a:lnTo>
                <a:lnTo>
                  <a:pt x="177393" y="0"/>
                </a:lnTo>
                <a:lnTo>
                  <a:pt x="224550" y="6336"/>
                </a:lnTo>
                <a:lnTo>
                  <a:pt x="266925" y="24220"/>
                </a:lnTo>
                <a:lnTo>
                  <a:pt x="302828" y="51958"/>
                </a:lnTo>
                <a:lnTo>
                  <a:pt x="330566" y="87861"/>
                </a:lnTo>
                <a:lnTo>
                  <a:pt x="348450" y="130236"/>
                </a:lnTo>
                <a:lnTo>
                  <a:pt x="354787" y="177393"/>
                </a:lnTo>
                <a:close/>
              </a:path>
            </a:pathLst>
          </a:custGeom>
          <a:ln w="26403">
            <a:solidFill>
              <a:srgbClr val="0E0E59"/>
            </a:solidFill>
          </a:ln>
        </p:spPr>
        <p:txBody>
          <a:bodyPr wrap="square" lIns="0" tIns="0" rIns="0" bIns="0" rtlCol="0"/>
          <a:lstStyle/>
          <a:p>
            <a:pPr>
              <a:defRPr/>
            </a:pPr>
            <a:endParaRPr sz="1339">
              <a:solidFill>
                <a:srgbClr val="0F0F59"/>
              </a:solidFill>
              <a:latin typeface="Calibri"/>
            </a:endParaRPr>
          </a:p>
        </p:txBody>
      </p:sp>
      <p:sp>
        <p:nvSpPr>
          <p:cNvPr id="254" name="object 121">
            <a:extLst>
              <a:ext uri="{FF2B5EF4-FFF2-40B4-BE49-F238E27FC236}">
                <a16:creationId xmlns:a16="http://schemas.microsoft.com/office/drawing/2014/main" id="{13594BA1-A4CB-A14A-B486-56FEB8D6CAD9}"/>
              </a:ext>
            </a:extLst>
          </p:cNvPr>
          <p:cNvSpPr/>
          <p:nvPr/>
        </p:nvSpPr>
        <p:spPr>
          <a:xfrm>
            <a:off x="11244909" y="3473509"/>
            <a:ext cx="166287" cy="130870"/>
          </a:xfrm>
          <a:prstGeom prst="rect">
            <a:avLst/>
          </a:prstGeom>
          <a:blipFill>
            <a:blip r:embed="rId7" cstate="print"/>
            <a:stretch>
              <a:fillRect/>
            </a:stretch>
          </a:blipFill>
        </p:spPr>
        <p:txBody>
          <a:bodyPr wrap="square" lIns="0" tIns="0" rIns="0" bIns="0" rtlCol="0"/>
          <a:lstStyle/>
          <a:p>
            <a:pPr>
              <a:defRPr/>
            </a:pPr>
            <a:endParaRPr sz="1339">
              <a:solidFill>
                <a:srgbClr val="0F0F59"/>
              </a:solidFill>
              <a:latin typeface="Calibri"/>
            </a:endParaRPr>
          </a:p>
        </p:txBody>
      </p:sp>
      <p:sp>
        <p:nvSpPr>
          <p:cNvPr id="255" name="object 122">
            <a:extLst>
              <a:ext uri="{FF2B5EF4-FFF2-40B4-BE49-F238E27FC236}">
                <a16:creationId xmlns:a16="http://schemas.microsoft.com/office/drawing/2014/main" id="{EBAB50D7-5077-AF4C-B7E7-DBD36AC0EC80}"/>
              </a:ext>
            </a:extLst>
          </p:cNvPr>
          <p:cNvSpPr/>
          <p:nvPr/>
        </p:nvSpPr>
        <p:spPr>
          <a:xfrm>
            <a:off x="6772825" y="5278202"/>
            <a:ext cx="263971" cy="263971"/>
          </a:xfrm>
          <a:custGeom>
            <a:avLst/>
            <a:gdLst/>
            <a:ahLst/>
            <a:cxnLst/>
            <a:rect l="l" t="t" r="r" b="b"/>
            <a:pathLst>
              <a:path w="354965" h="354965">
                <a:moveTo>
                  <a:pt x="177393" y="0"/>
                </a:moveTo>
                <a:lnTo>
                  <a:pt x="130236" y="6337"/>
                </a:lnTo>
                <a:lnTo>
                  <a:pt x="87861" y="24220"/>
                </a:lnTo>
                <a:lnTo>
                  <a:pt x="51958" y="51960"/>
                </a:lnTo>
                <a:lnTo>
                  <a:pt x="24220" y="87865"/>
                </a:lnTo>
                <a:lnTo>
                  <a:pt x="6336" y="130244"/>
                </a:lnTo>
                <a:lnTo>
                  <a:pt x="0" y="177406"/>
                </a:lnTo>
                <a:lnTo>
                  <a:pt x="6336" y="224563"/>
                </a:lnTo>
                <a:lnTo>
                  <a:pt x="24220" y="266938"/>
                </a:lnTo>
                <a:lnTo>
                  <a:pt x="51958" y="302841"/>
                </a:lnTo>
                <a:lnTo>
                  <a:pt x="87861" y="330579"/>
                </a:lnTo>
                <a:lnTo>
                  <a:pt x="130236" y="348462"/>
                </a:lnTo>
                <a:lnTo>
                  <a:pt x="177393" y="354799"/>
                </a:lnTo>
                <a:lnTo>
                  <a:pt x="224550" y="348462"/>
                </a:lnTo>
                <a:lnTo>
                  <a:pt x="266925" y="330579"/>
                </a:lnTo>
                <a:lnTo>
                  <a:pt x="302828" y="302841"/>
                </a:lnTo>
                <a:lnTo>
                  <a:pt x="330566" y="266938"/>
                </a:lnTo>
                <a:lnTo>
                  <a:pt x="348450" y="224563"/>
                </a:lnTo>
                <a:lnTo>
                  <a:pt x="354787" y="177406"/>
                </a:lnTo>
                <a:lnTo>
                  <a:pt x="348450" y="130244"/>
                </a:lnTo>
                <a:lnTo>
                  <a:pt x="330566" y="87865"/>
                </a:lnTo>
                <a:lnTo>
                  <a:pt x="302828" y="51960"/>
                </a:lnTo>
                <a:lnTo>
                  <a:pt x="266925" y="24220"/>
                </a:lnTo>
                <a:lnTo>
                  <a:pt x="224550" y="6337"/>
                </a:lnTo>
                <a:lnTo>
                  <a:pt x="177393"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56" name="object 123">
            <a:extLst>
              <a:ext uri="{FF2B5EF4-FFF2-40B4-BE49-F238E27FC236}">
                <a16:creationId xmlns:a16="http://schemas.microsoft.com/office/drawing/2014/main" id="{8D0AD7B1-C01E-DF42-A70F-DD9F4CF408A3}"/>
              </a:ext>
            </a:extLst>
          </p:cNvPr>
          <p:cNvSpPr/>
          <p:nvPr/>
        </p:nvSpPr>
        <p:spPr>
          <a:xfrm>
            <a:off x="6772825" y="5278202"/>
            <a:ext cx="263971" cy="263971"/>
          </a:xfrm>
          <a:custGeom>
            <a:avLst/>
            <a:gdLst/>
            <a:ahLst/>
            <a:cxnLst/>
            <a:rect l="l" t="t" r="r" b="b"/>
            <a:pathLst>
              <a:path w="354965" h="354965">
                <a:moveTo>
                  <a:pt x="354787" y="177406"/>
                </a:moveTo>
                <a:lnTo>
                  <a:pt x="348450" y="224563"/>
                </a:lnTo>
                <a:lnTo>
                  <a:pt x="330566" y="266938"/>
                </a:lnTo>
                <a:lnTo>
                  <a:pt x="302828" y="302841"/>
                </a:lnTo>
                <a:lnTo>
                  <a:pt x="266925" y="330579"/>
                </a:lnTo>
                <a:lnTo>
                  <a:pt x="224550" y="348462"/>
                </a:lnTo>
                <a:lnTo>
                  <a:pt x="177393" y="354799"/>
                </a:lnTo>
                <a:lnTo>
                  <a:pt x="130236" y="348462"/>
                </a:lnTo>
                <a:lnTo>
                  <a:pt x="87861" y="330579"/>
                </a:lnTo>
                <a:lnTo>
                  <a:pt x="51958" y="302841"/>
                </a:lnTo>
                <a:lnTo>
                  <a:pt x="24220" y="266938"/>
                </a:lnTo>
                <a:lnTo>
                  <a:pt x="6336" y="224563"/>
                </a:lnTo>
                <a:lnTo>
                  <a:pt x="0" y="177406"/>
                </a:lnTo>
                <a:lnTo>
                  <a:pt x="6336" y="130244"/>
                </a:lnTo>
                <a:lnTo>
                  <a:pt x="24220" y="87865"/>
                </a:lnTo>
                <a:lnTo>
                  <a:pt x="51958" y="51960"/>
                </a:lnTo>
                <a:lnTo>
                  <a:pt x="87861" y="24220"/>
                </a:lnTo>
                <a:lnTo>
                  <a:pt x="130236" y="6337"/>
                </a:lnTo>
                <a:lnTo>
                  <a:pt x="177393" y="0"/>
                </a:lnTo>
                <a:lnTo>
                  <a:pt x="224550" y="6337"/>
                </a:lnTo>
                <a:lnTo>
                  <a:pt x="266925" y="24220"/>
                </a:lnTo>
                <a:lnTo>
                  <a:pt x="302828" y="51960"/>
                </a:lnTo>
                <a:lnTo>
                  <a:pt x="330566" y="87865"/>
                </a:lnTo>
                <a:lnTo>
                  <a:pt x="348450" y="130244"/>
                </a:lnTo>
                <a:lnTo>
                  <a:pt x="354787" y="177406"/>
                </a:lnTo>
                <a:close/>
              </a:path>
            </a:pathLst>
          </a:custGeom>
          <a:ln w="26403">
            <a:solidFill>
              <a:srgbClr val="0E0E59"/>
            </a:solidFill>
          </a:ln>
        </p:spPr>
        <p:txBody>
          <a:bodyPr wrap="square" lIns="0" tIns="0" rIns="0" bIns="0" rtlCol="0"/>
          <a:lstStyle/>
          <a:p>
            <a:pPr>
              <a:defRPr/>
            </a:pPr>
            <a:endParaRPr sz="1339">
              <a:solidFill>
                <a:srgbClr val="0F0F59"/>
              </a:solidFill>
              <a:latin typeface="Calibri"/>
            </a:endParaRPr>
          </a:p>
        </p:txBody>
      </p:sp>
      <p:sp>
        <p:nvSpPr>
          <p:cNvPr id="257" name="object 124">
            <a:extLst>
              <a:ext uri="{FF2B5EF4-FFF2-40B4-BE49-F238E27FC236}">
                <a16:creationId xmlns:a16="http://schemas.microsoft.com/office/drawing/2014/main" id="{AB347040-854B-C84A-936C-10D556B89F7F}"/>
              </a:ext>
            </a:extLst>
          </p:cNvPr>
          <p:cNvSpPr/>
          <p:nvPr/>
        </p:nvSpPr>
        <p:spPr>
          <a:xfrm>
            <a:off x="6824937" y="5344660"/>
            <a:ext cx="166287" cy="130870"/>
          </a:xfrm>
          <a:prstGeom prst="rect">
            <a:avLst/>
          </a:prstGeom>
          <a:blipFill>
            <a:blip r:embed="rId7" cstate="print"/>
            <a:stretch>
              <a:fillRect/>
            </a:stretch>
          </a:blipFill>
        </p:spPr>
        <p:txBody>
          <a:bodyPr wrap="square" lIns="0" tIns="0" rIns="0" bIns="0" rtlCol="0"/>
          <a:lstStyle/>
          <a:p>
            <a:pPr>
              <a:defRPr/>
            </a:pPr>
            <a:endParaRPr sz="1339">
              <a:solidFill>
                <a:srgbClr val="0F0F59"/>
              </a:solidFill>
              <a:latin typeface="Calibri"/>
            </a:endParaRPr>
          </a:p>
        </p:txBody>
      </p:sp>
      <p:sp>
        <p:nvSpPr>
          <p:cNvPr id="258" name="object 125">
            <a:extLst>
              <a:ext uri="{FF2B5EF4-FFF2-40B4-BE49-F238E27FC236}">
                <a16:creationId xmlns:a16="http://schemas.microsoft.com/office/drawing/2014/main" id="{011A0C66-0241-5E49-9F9D-430B39907FCC}"/>
              </a:ext>
            </a:extLst>
          </p:cNvPr>
          <p:cNvSpPr/>
          <p:nvPr/>
        </p:nvSpPr>
        <p:spPr>
          <a:xfrm>
            <a:off x="2456742" y="3398770"/>
            <a:ext cx="263971" cy="263971"/>
          </a:xfrm>
          <a:custGeom>
            <a:avLst/>
            <a:gdLst/>
            <a:ahLst/>
            <a:cxnLst/>
            <a:rect l="l" t="t" r="r" b="b"/>
            <a:pathLst>
              <a:path w="354964" h="354964">
                <a:moveTo>
                  <a:pt x="177393" y="0"/>
                </a:moveTo>
                <a:lnTo>
                  <a:pt x="130236" y="6337"/>
                </a:lnTo>
                <a:lnTo>
                  <a:pt x="87861" y="24220"/>
                </a:lnTo>
                <a:lnTo>
                  <a:pt x="51958" y="51960"/>
                </a:lnTo>
                <a:lnTo>
                  <a:pt x="24220" y="87865"/>
                </a:lnTo>
                <a:lnTo>
                  <a:pt x="6336" y="130244"/>
                </a:lnTo>
                <a:lnTo>
                  <a:pt x="0" y="177406"/>
                </a:lnTo>
                <a:lnTo>
                  <a:pt x="6336" y="224563"/>
                </a:lnTo>
                <a:lnTo>
                  <a:pt x="24220" y="266938"/>
                </a:lnTo>
                <a:lnTo>
                  <a:pt x="51958" y="302841"/>
                </a:lnTo>
                <a:lnTo>
                  <a:pt x="87861" y="330579"/>
                </a:lnTo>
                <a:lnTo>
                  <a:pt x="130236" y="348462"/>
                </a:lnTo>
                <a:lnTo>
                  <a:pt x="177393" y="354799"/>
                </a:lnTo>
                <a:lnTo>
                  <a:pt x="224550" y="348462"/>
                </a:lnTo>
                <a:lnTo>
                  <a:pt x="266925" y="330579"/>
                </a:lnTo>
                <a:lnTo>
                  <a:pt x="302828" y="302841"/>
                </a:lnTo>
                <a:lnTo>
                  <a:pt x="330566" y="266938"/>
                </a:lnTo>
                <a:lnTo>
                  <a:pt x="348450" y="224563"/>
                </a:lnTo>
                <a:lnTo>
                  <a:pt x="354787" y="177406"/>
                </a:lnTo>
                <a:lnTo>
                  <a:pt x="348450" y="130244"/>
                </a:lnTo>
                <a:lnTo>
                  <a:pt x="330566" y="87865"/>
                </a:lnTo>
                <a:lnTo>
                  <a:pt x="302828" y="51960"/>
                </a:lnTo>
                <a:lnTo>
                  <a:pt x="266925" y="24220"/>
                </a:lnTo>
                <a:lnTo>
                  <a:pt x="224550" y="6337"/>
                </a:lnTo>
                <a:lnTo>
                  <a:pt x="177393"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59" name="object 126">
            <a:extLst>
              <a:ext uri="{FF2B5EF4-FFF2-40B4-BE49-F238E27FC236}">
                <a16:creationId xmlns:a16="http://schemas.microsoft.com/office/drawing/2014/main" id="{391CB17C-2B44-8E4B-B12E-D1E1BCD94B39}"/>
              </a:ext>
            </a:extLst>
          </p:cNvPr>
          <p:cNvSpPr/>
          <p:nvPr/>
        </p:nvSpPr>
        <p:spPr>
          <a:xfrm>
            <a:off x="2456742" y="3398770"/>
            <a:ext cx="263971" cy="263971"/>
          </a:xfrm>
          <a:custGeom>
            <a:avLst/>
            <a:gdLst/>
            <a:ahLst/>
            <a:cxnLst/>
            <a:rect l="l" t="t" r="r" b="b"/>
            <a:pathLst>
              <a:path w="354964" h="354964">
                <a:moveTo>
                  <a:pt x="354787" y="177406"/>
                </a:moveTo>
                <a:lnTo>
                  <a:pt x="348450" y="224563"/>
                </a:lnTo>
                <a:lnTo>
                  <a:pt x="330566" y="266938"/>
                </a:lnTo>
                <a:lnTo>
                  <a:pt x="302828" y="302841"/>
                </a:lnTo>
                <a:lnTo>
                  <a:pt x="266925" y="330579"/>
                </a:lnTo>
                <a:lnTo>
                  <a:pt x="224550" y="348462"/>
                </a:lnTo>
                <a:lnTo>
                  <a:pt x="177393" y="354799"/>
                </a:lnTo>
                <a:lnTo>
                  <a:pt x="130236" y="348462"/>
                </a:lnTo>
                <a:lnTo>
                  <a:pt x="87861" y="330579"/>
                </a:lnTo>
                <a:lnTo>
                  <a:pt x="51958" y="302841"/>
                </a:lnTo>
                <a:lnTo>
                  <a:pt x="24220" y="266938"/>
                </a:lnTo>
                <a:lnTo>
                  <a:pt x="6336" y="224563"/>
                </a:lnTo>
                <a:lnTo>
                  <a:pt x="0" y="177406"/>
                </a:lnTo>
                <a:lnTo>
                  <a:pt x="6336" y="130244"/>
                </a:lnTo>
                <a:lnTo>
                  <a:pt x="24220" y="87865"/>
                </a:lnTo>
                <a:lnTo>
                  <a:pt x="51958" y="51960"/>
                </a:lnTo>
                <a:lnTo>
                  <a:pt x="87861" y="24220"/>
                </a:lnTo>
                <a:lnTo>
                  <a:pt x="130236" y="6337"/>
                </a:lnTo>
                <a:lnTo>
                  <a:pt x="177393" y="0"/>
                </a:lnTo>
                <a:lnTo>
                  <a:pt x="224550" y="6337"/>
                </a:lnTo>
                <a:lnTo>
                  <a:pt x="266925" y="24220"/>
                </a:lnTo>
                <a:lnTo>
                  <a:pt x="302828" y="51960"/>
                </a:lnTo>
                <a:lnTo>
                  <a:pt x="330566" y="87865"/>
                </a:lnTo>
                <a:lnTo>
                  <a:pt x="348450" y="130244"/>
                </a:lnTo>
                <a:lnTo>
                  <a:pt x="354787" y="177406"/>
                </a:lnTo>
                <a:close/>
              </a:path>
            </a:pathLst>
          </a:custGeom>
          <a:ln w="26403">
            <a:solidFill>
              <a:srgbClr val="0E0E59"/>
            </a:solidFill>
          </a:ln>
        </p:spPr>
        <p:txBody>
          <a:bodyPr wrap="square" lIns="0" tIns="0" rIns="0" bIns="0" rtlCol="0"/>
          <a:lstStyle/>
          <a:p>
            <a:pPr>
              <a:defRPr/>
            </a:pPr>
            <a:endParaRPr sz="1339">
              <a:solidFill>
                <a:srgbClr val="0F0F59"/>
              </a:solidFill>
              <a:latin typeface="Calibri"/>
            </a:endParaRPr>
          </a:p>
        </p:txBody>
      </p:sp>
      <p:sp>
        <p:nvSpPr>
          <p:cNvPr id="260" name="object 127">
            <a:extLst>
              <a:ext uri="{FF2B5EF4-FFF2-40B4-BE49-F238E27FC236}">
                <a16:creationId xmlns:a16="http://schemas.microsoft.com/office/drawing/2014/main" id="{2D697CB1-3629-0749-AEB9-D0A78C40352A}"/>
              </a:ext>
            </a:extLst>
          </p:cNvPr>
          <p:cNvSpPr/>
          <p:nvPr/>
        </p:nvSpPr>
        <p:spPr>
          <a:xfrm>
            <a:off x="2508853" y="3465228"/>
            <a:ext cx="166287" cy="130870"/>
          </a:xfrm>
          <a:prstGeom prst="rect">
            <a:avLst/>
          </a:prstGeom>
          <a:blipFill>
            <a:blip r:embed="rId8" cstate="print"/>
            <a:stretch>
              <a:fillRect/>
            </a:stretch>
          </a:blipFill>
        </p:spPr>
        <p:txBody>
          <a:bodyPr wrap="square" lIns="0" tIns="0" rIns="0" bIns="0" rtlCol="0"/>
          <a:lstStyle/>
          <a:p>
            <a:pPr>
              <a:defRPr/>
            </a:pPr>
            <a:endParaRPr sz="1339">
              <a:solidFill>
                <a:srgbClr val="0F0F59"/>
              </a:solidFill>
              <a:latin typeface="Calibri"/>
            </a:endParaRPr>
          </a:p>
        </p:txBody>
      </p:sp>
      <p:sp>
        <p:nvSpPr>
          <p:cNvPr id="261" name="object 128">
            <a:extLst>
              <a:ext uri="{FF2B5EF4-FFF2-40B4-BE49-F238E27FC236}">
                <a16:creationId xmlns:a16="http://schemas.microsoft.com/office/drawing/2014/main" id="{15E491D3-B3B8-E74B-8E42-ECE6BECAE880}"/>
              </a:ext>
            </a:extLst>
          </p:cNvPr>
          <p:cNvSpPr txBox="1"/>
          <p:nvPr/>
        </p:nvSpPr>
        <p:spPr>
          <a:xfrm>
            <a:off x="817839" y="1791241"/>
            <a:ext cx="3728145" cy="1013495"/>
          </a:xfrm>
          <a:prstGeom prst="rect">
            <a:avLst/>
          </a:prstGeom>
        </p:spPr>
        <p:txBody>
          <a:bodyPr vert="horz" wrap="square" lIns="0" tIns="28333" rIns="0" bIns="0" rtlCol="0">
            <a:spAutoFit/>
          </a:bodyPr>
          <a:lstStyle/>
          <a:p>
            <a:pPr marL="9445" marR="3778">
              <a:spcBef>
                <a:spcPts val="223"/>
              </a:spcBef>
              <a:defRPr/>
            </a:pPr>
            <a:r>
              <a:rPr sz="1600" dirty="0">
                <a:solidFill>
                  <a:schemeClr val="bg2"/>
                </a:solidFill>
                <a:cs typeface="CoreSansC-45Regular"/>
              </a:rPr>
              <a:t>When the claim </a:t>
            </a:r>
            <a:r>
              <a:rPr sz="1600" spc="-11" dirty="0">
                <a:solidFill>
                  <a:schemeClr val="bg2"/>
                </a:solidFill>
                <a:cs typeface="CoreSansC-45Regular"/>
              </a:rPr>
              <a:t>contract </a:t>
            </a:r>
            <a:r>
              <a:rPr sz="1600" dirty="0">
                <a:solidFill>
                  <a:schemeClr val="bg2"/>
                </a:solidFill>
                <a:cs typeface="CoreSansC-45Regular"/>
              </a:rPr>
              <a:t>is </a:t>
            </a:r>
            <a:r>
              <a:rPr sz="1600" spc="-7" dirty="0">
                <a:solidFill>
                  <a:schemeClr val="bg2"/>
                </a:solidFill>
                <a:cs typeface="CoreSansC-45Regular"/>
              </a:rPr>
              <a:t>complete,  </a:t>
            </a:r>
            <a:r>
              <a:rPr sz="1600" spc="-4" dirty="0">
                <a:solidFill>
                  <a:schemeClr val="bg2"/>
                </a:solidFill>
                <a:cs typeface="CoreSansC-45Regular"/>
              </a:rPr>
              <a:t>all parties </a:t>
            </a:r>
            <a:r>
              <a:rPr sz="1600" spc="-11" dirty="0">
                <a:solidFill>
                  <a:schemeClr val="bg2"/>
                </a:solidFill>
                <a:cs typeface="CoreSansC-45Regular"/>
              </a:rPr>
              <a:t>are </a:t>
            </a:r>
            <a:r>
              <a:rPr sz="1600" spc="-7" dirty="0">
                <a:solidFill>
                  <a:schemeClr val="bg2"/>
                </a:solidFill>
                <a:cs typeface="CoreSansC-45Regular"/>
              </a:rPr>
              <a:t>notified. </a:t>
            </a:r>
            <a:r>
              <a:rPr sz="1600" dirty="0">
                <a:solidFill>
                  <a:schemeClr val="bg2"/>
                </a:solidFill>
                <a:cs typeface="CoreSansC-45Regular"/>
              </a:rPr>
              <a:t>The </a:t>
            </a:r>
            <a:r>
              <a:rPr sz="1600" spc="-4" dirty="0">
                <a:solidFill>
                  <a:schemeClr val="bg2"/>
                </a:solidFill>
                <a:cs typeface="CoreSansC-45Regular"/>
              </a:rPr>
              <a:t>Blockchain  maintains </a:t>
            </a:r>
            <a:r>
              <a:rPr sz="1600" dirty="0">
                <a:solidFill>
                  <a:schemeClr val="bg2"/>
                </a:solidFill>
                <a:cs typeface="CoreSansC-45Regular"/>
              </a:rPr>
              <a:t>a </a:t>
            </a:r>
            <a:r>
              <a:rPr sz="1600" spc="-4" dirty="0">
                <a:solidFill>
                  <a:schemeClr val="bg2"/>
                </a:solidFill>
                <a:cs typeface="CoreSansC-45Regular"/>
              </a:rPr>
              <a:t>real-time </a:t>
            </a:r>
            <a:r>
              <a:rPr sz="1600" dirty="0">
                <a:solidFill>
                  <a:schemeClr val="bg2"/>
                </a:solidFill>
                <a:cs typeface="CoreSansC-45Regular"/>
              </a:rPr>
              <a:t>immutable</a:t>
            </a:r>
            <a:r>
              <a:rPr sz="1600" spc="-33" dirty="0">
                <a:solidFill>
                  <a:schemeClr val="bg2"/>
                </a:solidFill>
                <a:cs typeface="CoreSansC-45Regular"/>
              </a:rPr>
              <a:t> </a:t>
            </a:r>
            <a:r>
              <a:rPr sz="1600" spc="-15" dirty="0">
                <a:solidFill>
                  <a:schemeClr val="bg2"/>
                </a:solidFill>
                <a:cs typeface="CoreSansC-45Regular"/>
              </a:rPr>
              <a:t>record  </a:t>
            </a:r>
            <a:r>
              <a:rPr sz="1600" spc="-11" dirty="0">
                <a:solidFill>
                  <a:schemeClr val="bg2"/>
                </a:solidFill>
                <a:cs typeface="CoreSansC-45Regular"/>
              </a:rPr>
              <a:t>of </a:t>
            </a:r>
            <a:r>
              <a:rPr sz="1600" dirty="0">
                <a:solidFill>
                  <a:schemeClr val="bg2"/>
                </a:solidFill>
                <a:cs typeface="CoreSansC-45Regular"/>
              </a:rPr>
              <a:t>the claims</a:t>
            </a:r>
            <a:r>
              <a:rPr sz="1600" spc="4" dirty="0">
                <a:solidFill>
                  <a:schemeClr val="bg2"/>
                </a:solidFill>
                <a:cs typeface="CoreSansC-45Regular"/>
              </a:rPr>
              <a:t> </a:t>
            </a:r>
            <a:r>
              <a:rPr sz="1600" spc="-7" dirty="0">
                <a:solidFill>
                  <a:schemeClr val="bg2"/>
                </a:solidFill>
                <a:cs typeface="CoreSansC-45Regular"/>
              </a:rPr>
              <a:t>lifecycle.</a:t>
            </a:r>
            <a:endParaRPr sz="1600" dirty="0">
              <a:solidFill>
                <a:schemeClr val="bg2"/>
              </a:solidFill>
              <a:cs typeface="CoreSansC-45Regular"/>
            </a:endParaRPr>
          </a:p>
        </p:txBody>
      </p:sp>
      <p:sp>
        <p:nvSpPr>
          <p:cNvPr id="262" name="object 129">
            <a:extLst>
              <a:ext uri="{FF2B5EF4-FFF2-40B4-BE49-F238E27FC236}">
                <a16:creationId xmlns:a16="http://schemas.microsoft.com/office/drawing/2014/main" id="{08847AF3-5FF0-554A-A742-4F53AF41EE36}"/>
              </a:ext>
            </a:extLst>
          </p:cNvPr>
          <p:cNvSpPr txBox="1"/>
          <p:nvPr/>
        </p:nvSpPr>
        <p:spPr>
          <a:xfrm>
            <a:off x="9752229" y="4981265"/>
            <a:ext cx="2107877" cy="581806"/>
          </a:xfrm>
          <a:prstGeom prst="rect">
            <a:avLst/>
          </a:prstGeom>
        </p:spPr>
        <p:txBody>
          <a:bodyPr vert="horz" wrap="square" lIns="0" tIns="32111" rIns="0" bIns="0" rtlCol="0">
            <a:spAutoFit/>
          </a:bodyPr>
          <a:lstStyle/>
          <a:p>
            <a:pPr marL="9445" marR="3778">
              <a:spcBef>
                <a:spcPts val="253"/>
              </a:spcBef>
              <a:defRPr/>
            </a:pPr>
            <a:r>
              <a:rPr sz="1190" dirty="0">
                <a:solidFill>
                  <a:schemeClr val="bg2"/>
                </a:solidFill>
                <a:cs typeface="CoreSansC-45Regular"/>
              </a:rPr>
              <a:t>The </a:t>
            </a:r>
            <a:r>
              <a:rPr sz="1190" spc="-7" dirty="0">
                <a:solidFill>
                  <a:schemeClr val="bg2"/>
                </a:solidFill>
                <a:cs typeface="CoreSansC-45Regular"/>
              </a:rPr>
              <a:t>Provider treats </a:t>
            </a:r>
            <a:r>
              <a:rPr sz="1190" dirty="0">
                <a:solidFill>
                  <a:schemeClr val="bg2"/>
                </a:solidFill>
                <a:cs typeface="CoreSansC-45Regular"/>
              </a:rPr>
              <a:t>a  </a:t>
            </a:r>
            <a:r>
              <a:rPr sz="1190" spc="-4" dirty="0">
                <a:solidFill>
                  <a:schemeClr val="bg2"/>
                </a:solidFill>
                <a:cs typeface="CoreSansC-45Regular"/>
              </a:rPr>
              <a:t>patient and </a:t>
            </a:r>
            <a:r>
              <a:rPr sz="1190" dirty="0">
                <a:solidFill>
                  <a:schemeClr val="bg2"/>
                </a:solidFill>
                <a:cs typeface="CoreSansC-45Regular"/>
              </a:rPr>
              <a:t>submits a  claim </a:t>
            </a:r>
            <a:r>
              <a:rPr sz="1190" spc="-7" dirty="0">
                <a:solidFill>
                  <a:schemeClr val="bg2"/>
                </a:solidFill>
                <a:cs typeface="CoreSansC-45Regular"/>
              </a:rPr>
              <a:t>according </a:t>
            </a:r>
            <a:r>
              <a:rPr sz="1190" dirty="0">
                <a:solidFill>
                  <a:schemeClr val="bg2"/>
                </a:solidFill>
                <a:cs typeface="CoreSansC-45Regular"/>
              </a:rPr>
              <a:t>to</a:t>
            </a:r>
            <a:r>
              <a:rPr sz="1190" spc="-71" dirty="0">
                <a:solidFill>
                  <a:schemeClr val="bg2"/>
                </a:solidFill>
                <a:cs typeface="CoreSansC-45Regular"/>
              </a:rPr>
              <a:t> </a:t>
            </a:r>
            <a:r>
              <a:rPr sz="1190" dirty="0">
                <a:solidFill>
                  <a:schemeClr val="bg2"/>
                </a:solidFill>
                <a:cs typeface="CoreSansC-45Regular"/>
              </a:rPr>
              <a:t>the  </a:t>
            </a:r>
            <a:r>
              <a:rPr sz="1190" spc="-11" dirty="0">
                <a:solidFill>
                  <a:schemeClr val="bg2"/>
                </a:solidFill>
                <a:cs typeface="CoreSansC-45Regular"/>
              </a:rPr>
              <a:t>contract</a:t>
            </a:r>
            <a:endParaRPr sz="1190" dirty="0">
              <a:solidFill>
                <a:schemeClr val="bg2"/>
              </a:solidFill>
              <a:cs typeface="CoreSansC-45Regular"/>
            </a:endParaRPr>
          </a:p>
        </p:txBody>
      </p:sp>
      <p:sp>
        <p:nvSpPr>
          <p:cNvPr id="263" name="object 130">
            <a:extLst>
              <a:ext uri="{FF2B5EF4-FFF2-40B4-BE49-F238E27FC236}">
                <a16:creationId xmlns:a16="http://schemas.microsoft.com/office/drawing/2014/main" id="{CA147140-B051-E94A-924E-188DFDF8BBB8}"/>
              </a:ext>
            </a:extLst>
          </p:cNvPr>
          <p:cNvSpPr/>
          <p:nvPr/>
        </p:nvSpPr>
        <p:spPr>
          <a:xfrm>
            <a:off x="5409803" y="3786183"/>
            <a:ext cx="688496" cy="688496"/>
          </a:xfrm>
          <a:custGeom>
            <a:avLst/>
            <a:gdLst/>
            <a:ahLst/>
            <a:cxnLst/>
            <a:rect l="l" t="t" r="r" b="b"/>
            <a:pathLst>
              <a:path w="925829" h="925829">
                <a:moveTo>
                  <a:pt x="925372" y="925385"/>
                </a:moveTo>
                <a:lnTo>
                  <a:pt x="0" y="925385"/>
                </a:lnTo>
                <a:lnTo>
                  <a:pt x="0" y="0"/>
                </a:lnTo>
                <a:lnTo>
                  <a:pt x="925372" y="0"/>
                </a:lnTo>
                <a:lnTo>
                  <a:pt x="925372" y="925385"/>
                </a:lnTo>
                <a:close/>
              </a:path>
            </a:pathLst>
          </a:custGeom>
          <a:ln w="31102">
            <a:solidFill>
              <a:srgbClr val="0E0E59"/>
            </a:solidFill>
          </a:ln>
        </p:spPr>
        <p:txBody>
          <a:bodyPr wrap="square" lIns="0" tIns="0" rIns="0" bIns="0" rtlCol="0"/>
          <a:lstStyle/>
          <a:p>
            <a:pPr>
              <a:defRPr/>
            </a:pPr>
            <a:endParaRPr sz="1339">
              <a:solidFill>
                <a:srgbClr val="0F0F59"/>
              </a:solidFill>
              <a:latin typeface="Calibri"/>
            </a:endParaRPr>
          </a:p>
        </p:txBody>
      </p:sp>
      <p:sp>
        <p:nvSpPr>
          <p:cNvPr id="264" name="object 131">
            <a:extLst>
              <a:ext uri="{FF2B5EF4-FFF2-40B4-BE49-F238E27FC236}">
                <a16:creationId xmlns:a16="http://schemas.microsoft.com/office/drawing/2014/main" id="{7DF9680E-581D-CD4F-99F0-66402D061434}"/>
              </a:ext>
            </a:extLst>
          </p:cNvPr>
          <p:cNvSpPr/>
          <p:nvPr/>
        </p:nvSpPr>
        <p:spPr>
          <a:xfrm>
            <a:off x="6099961" y="3786183"/>
            <a:ext cx="688496" cy="688496"/>
          </a:xfrm>
          <a:custGeom>
            <a:avLst/>
            <a:gdLst/>
            <a:ahLst/>
            <a:cxnLst/>
            <a:rect l="l" t="t" r="r" b="b"/>
            <a:pathLst>
              <a:path w="925829" h="925829">
                <a:moveTo>
                  <a:pt x="925385" y="925385"/>
                </a:moveTo>
                <a:lnTo>
                  <a:pt x="0" y="925385"/>
                </a:lnTo>
                <a:lnTo>
                  <a:pt x="0" y="0"/>
                </a:lnTo>
                <a:lnTo>
                  <a:pt x="925385" y="0"/>
                </a:lnTo>
                <a:lnTo>
                  <a:pt x="925385" y="925385"/>
                </a:lnTo>
                <a:close/>
              </a:path>
            </a:pathLst>
          </a:custGeom>
          <a:ln w="31102">
            <a:solidFill>
              <a:srgbClr val="0E0E59"/>
            </a:solidFill>
          </a:ln>
        </p:spPr>
        <p:txBody>
          <a:bodyPr wrap="square" lIns="0" tIns="0" rIns="0" bIns="0" rtlCol="0"/>
          <a:lstStyle/>
          <a:p>
            <a:pPr>
              <a:defRPr/>
            </a:pPr>
            <a:endParaRPr sz="1339">
              <a:solidFill>
                <a:srgbClr val="0F0F59"/>
              </a:solidFill>
              <a:latin typeface="Calibri"/>
            </a:endParaRPr>
          </a:p>
        </p:txBody>
      </p:sp>
      <p:sp>
        <p:nvSpPr>
          <p:cNvPr id="265" name="object 132">
            <a:extLst>
              <a:ext uri="{FF2B5EF4-FFF2-40B4-BE49-F238E27FC236}">
                <a16:creationId xmlns:a16="http://schemas.microsoft.com/office/drawing/2014/main" id="{CAB02BA3-2351-5846-B681-A5CC84E0E977}"/>
              </a:ext>
            </a:extLst>
          </p:cNvPr>
          <p:cNvSpPr/>
          <p:nvPr/>
        </p:nvSpPr>
        <p:spPr>
          <a:xfrm>
            <a:off x="6788136" y="3786183"/>
            <a:ext cx="688496" cy="688496"/>
          </a:xfrm>
          <a:custGeom>
            <a:avLst/>
            <a:gdLst/>
            <a:ahLst/>
            <a:cxnLst/>
            <a:rect l="l" t="t" r="r" b="b"/>
            <a:pathLst>
              <a:path w="925829" h="925829">
                <a:moveTo>
                  <a:pt x="925372" y="925385"/>
                </a:moveTo>
                <a:lnTo>
                  <a:pt x="0" y="925385"/>
                </a:lnTo>
                <a:lnTo>
                  <a:pt x="0" y="0"/>
                </a:lnTo>
                <a:lnTo>
                  <a:pt x="925372" y="0"/>
                </a:lnTo>
                <a:lnTo>
                  <a:pt x="925372" y="925385"/>
                </a:lnTo>
                <a:close/>
              </a:path>
            </a:pathLst>
          </a:custGeom>
          <a:ln w="31102">
            <a:solidFill>
              <a:srgbClr val="0E0E59"/>
            </a:solidFill>
          </a:ln>
        </p:spPr>
        <p:txBody>
          <a:bodyPr wrap="square" lIns="0" tIns="0" rIns="0" bIns="0" rtlCol="0"/>
          <a:lstStyle/>
          <a:p>
            <a:pPr>
              <a:defRPr/>
            </a:pPr>
            <a:endParaRPr sz="1339">
              <a:solidFill>
                <a:srgbClr val="0F0F59"/>
              </a:solidFill>
              <a:latin typeface="Calibri"/>
            </a:endParaRPr>
          </a:p>
        </p:txBody>
      </p:sp>
      <p:sp>
        <p:nvSpPr>
          <p:cNvPr id="266" name="object 133">
            <a:extLst>
              <a:ext uri="{FF2B5EF4-FFF2-40B4-BE49-F238E27FC236}">
                <a16:creationId xmlns:a16="http://schemas.microsoft.com/office/drawing/2014/main" id="{8E6C397E-D177-2144-B8B1-110E388B4429}"/>
              </a:ext>
            </a:extLst>
          </p:cNvPr>
          <p:cNvSpPr/>
          <p:nvPr/>
        </p:nvSpPr>
        <p:spPr>
          <a:xfrm>
            <a:off x="6674628" y="3675752"/>
            <a:ext cx="227137" cy="227137"/>
          </a:xfrm>
          <a:custGeom>
            <a:avLst/>
            <a:gdLst/>
            <a:ahLst/>
            <a:cxnLst/>
            <a:rect l="l" t="t" r="r" b="b"/>
            <a:pathLst>
              <a:path w="305434" h="305435">
                <a:moveTo>
                  <a:pt x="152628" y="0"/>
                </a:moveTo>
                <a:lnTo>
                  <a:pt x="104441" y="7792"/>
                </a:lnTo>
                <a:lnTo>
                  <a:pt x="62550" y="29481"/>
                </a:lnTo>
                <a:lnTo>
                  <a:pt x="29490" y="62533"/>
                </a:lnTo>
                <a:lnTo>
                  <a:pt x="7794" y="104418"/>
                </a:lnTo>
                <a:lnTo>
                  <a:pt x="0" y="152603"/>
                </a:lnTo>
                <a:lnTo>
                  <a:pt x="7794" y="200788"/>
                </a:lnTo>
                <a:lnTo>
                  <a:pt x="29490" y="242676"/>
                </a:lnTo>
                <a:lnTo>
                  <a:pt x="62550" y="275733"/>
                </a:lnTo>
                <a:lnTo>
                  <a:pt x="104441" y="297425"/>
                </a:lnTo>
                <a:lnTo>
                  <a:pt x="152628" y="305219"/>
                </a:lnTo>
                <a:lnTo>
                  <a:pt x="200814" y="297425"/>
                </a:lnTo>
                <a:lnTo>
                  <a:pt x="242702" y="275733"/>
                </a:lnTo>
                <a:lnTo>
                  <a:pt x="275758" y="242676"/>
                </a:lnTo>
                <a:lnTo>
                  <a:pt x="297450" y="200788"/>
                </a:lnTo>
                <a:lnTo>
                  <a:pt x="305244" y="152603"/>
                </a:lnTo>
                <a:lnTo>
                  <a:pt x="297450" y="104418"/>
                </a:lnTo>
                <a:lnTo>
                  <a:pt x="275758" y="62533"/>
                </a:lnTo>
                <a:lnTo>
                  <a:pt x="242702" y="29481"/>
                </a:lnTo>
                <a:lnTo>
                  <a:pt x="200814" y="7792"/>
                </a:lnTo>
                <a:lnTo>
                  <a:pt x="152628"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67" name="object 134">
            <a:extLst>
              <a:ext uri="{FF2B5EF4-FFF2-40B4-BE49-F238E27FC236}">
                <a16:creationId xmlns:a16="http://schemas.microsoft.com/office/drawing/2014/main" id="{BE5FAB17-1C57-2549-AE2E-024AF4DC4ED0}"/>
              </a:ext>
            </a:extLst>
          </p:cNvPr>
          <p:cNvSpPr/>
          <p:nvPr/>
        </p:nvSpPr>
        <p:spPr>
          <a:xfrm>
            <a:off x="6663076" y="3664183"/>
            <a:ext cx="250276" cy="250276"/>
          </a:xfrm>
          <a:custGeom>
            <a:avLst/>
            <a:gdLst/>
            <a:ahLst/>
            <a:cxnLst/>
            <a:rect l="l" t="t" r="r" b="b"/>
            <a:pathLst>
              <a:path w="336550" h="336550">
                <a:moveTo>
                  <a:pt x="168160" y="0"/>
                </a:moveTo>
                <a:lnTo>
                  <a:pt x="123504" y="6016"/>
                </a:lnTo>
                <a:lnTo>
                  <a:pt x="83347" y="22989"/>
                </a:lnTo>
                <a:lnTo>
                  <a:pt x="49304" y="49304"/>
                </a:lnTo>
                <a:lnTo>
                  <a:pt x="22989" y="83347"/>
                </a:lnTo>
                <a:lnTo>
                  <a:pt x="6016" y="123504"/>
                </a:lnTo>
                <a:lnTo>
                  <a:pt x="0" y="168160"/>
                </a:lnTo>
                <a:lnTo>
                  <a:pt x="6016" y="212812"/>
                </a:lnTo>
                <a:lnTo>
                  <a:pt x="22989" y="252968"/>
                </a:lnTo>
                <a:lnTo>
                  <a:pt x="49304" y="287012"/>
                </a:lnTo>
                <a:lnTo>
                  <a:pt x="83347" y="313329"/>
                </a:lnTo>
                <a:lnTo>
                  <a:pt x="123504" y="330304"/>
                </a:lnTo>
                <a:lnTo>
                  <a:pt x="168160" y="336321"/>
                </a:lnTo>
                <a:lnTo>
                  <a:pt x="212811" y="330304"/>
                </a:lnTo>
                <a:lnTo>
                  <a:pt x="252964" y="313329"/>
                </a:lnTo>
                <a:lnTo>
                  <a:pt x="263455" y="305219"/>
                </a:lnTo>
                <a:lnTo>
                  <a:pt x="168160" y="305219"/>
                </a:lnTo>
                <a:lnTo>
                  <a:pt x="124834" y="298231"/>
                </a:lnTo>
                <a:lnTo>
                  <a:pt x="87207" y="278773"/>
                </a:lnTo>
                <a:lnTo>
                  <a:pt x="57535" y="249104"/>
                </a:lnTo>
                <a:lnTo>
                  <a:pt x="38077" y="211480"/>
                </a:lnTo>
                <a:lnTo>
                  <a:pt x="31089" y="168160"/>
                </a:lnTo>
                <a:lnTo>
                  <a:pt x="38077" y="124834"/>
                </a:lnTo>
                <a:lnTo>
                  <a:pt x="57535" y="87207"/>
                </a:lnTo>
                <a:lnTo>
                  <a:pt x="87207" y="57535"/>
                </a:lnTo>
                <a:lnTo>
                  <a:pt x="124834" y="38077"/>
                </a:lnTo>
                <a:lnTo>
                  <a:pt x="168160" y="31089"/>
                </a:lnTo>
                <a:lnTo>
                  <a:pt x="263443" y="31089"/>
                </a:lnTo>
                <a:lnTo>
                  <a:pt x="252964" y="22989"/>
                </a:lnTo>
                <a:lnTo>
                  <a:pt x="212811" y="6016"/>
                </a:lnTo>
                <a:lnTo>
                  <a:pt x="168160" y="0"/>
                </a:lnTo>
                <a:close/>
              </a:path>
              <a:path w="336550" h="336550">
                <a:moveTo>
                  <a:pt x="263443" y="31089"/>
                </a:moveTo>
                <a:lnTo>
                  <a:pt x="168160" y="31089"/>
                </a:lnTo>
                <a:lnTo>
                  <a:pt x="211480" y="38077"/>
                </a:lnTo>
                <a:lnTo>
                  <a:pt x="249104" y="57535"/>
                </a:lnTo>
                <a:lnTo>
                  <a:pt x="278773" y="87207"/>
                </a:lnTo>
                <a:lnTo>
                  <a:pt x="298231" y="124834"/>
                </a:lnTo>
                <a:lnTo>
                  <a:pt x="305219" y="168160"/>
                </a:lnTo>
                <a:lnTo>
                  <a:pt x="298231" y="211480"/>
                </a:lnTo>
                <a:lnTo>
                  <a:pt x="278773" y="249104"/>
                </a:lnTo>
                <a:lnTo>
                  <a:pt x="249104" y="278773"/>
                </a:lnTo>
                <a:lnTo>
                  <a:pt x="211480" y="298231"/>
                </a:lnTo>
                <a:lnTo>
                  <a:pt x="168160" y="305219"/>
                </a:lnTo>
                <a:lnTo>
                  <a:pt x="263455" y="305219"/>
                </a:lnTo>
                <a:lnTo>
                  <a:pt x="287005" y="287012"/>
                </a:lnTo>
                <a:lnTo>
                  <a:pt x="313319" y="252968"/>
                </a:lnTo>
                <a:lnTo>
                  <a:pt x="330292" y="212812"/>
                </a:lnTo>
                <a:lnTo>
                  <a:pt x="336308" y="168160"/>
                </a:lnTo>
                <a:lnTo>
                  <a:pt x="330292" y="123504"/>
                </a:lnTo>
                <a:lnTo>
                  <a:pt x="313319" y="83347"/>
                </a:lnTo>
                <a:lnTo>
                  <a:pt x="287005" y="49304"/>
                </a:lnTo>
                <a:lnTo>
                  <a:pt x="263443"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68" name="object 135">
            <a:extLst>
              <a:ext uri="{FF2B5EF4-FFF2-40B4-BE49-F238E27FC236}">
                <a16:creationId xmlns:a16="http://schemas.microsoft.com/office/drawing/2014/main" id="{9C354384-41A3-7648-AE96-1505A628260C}"/>
              </a:ext>
            </a:extLst>
          </p:cNvPr>
          <p:cNvSpPr/>
          <p:nvPr/>
        </p:nvSpPr>
        <p:spPr>
          <a:xfrm>
            <a:off x="7362796" y="3675752"/>
            <a:ext cx="227137" cy="227137"/>
          </a:xfrm>
          <a:custGeom>
            <a:avLst/>
            <a:gdLst/>
            <a:ahLst/>
            <a:cxnLst/>
            <a:rect l="l" t="t" r="r" b="b"/>
            <a:pathLst>
              <a:path w="305434" h="305435">
                <a:moveTo>
                  <a:pt x="152615" y="0"/>
                </a:moveTo>
                <a:lnTo>
                  <a:pt x="104430" y="7792"/>
                </a:lnTo>
                <a:lnTo>
                  <a:pt x="62542" y="29481"/>
                </a:lnTo>
                <a:lnTo>
                  <a:pt x="29485" y="62533"/>
                </a:lnTo>
                <a:lnTo>
                  <a:pt x="7793" y="104418"/>
                </a:lnTo>
                <a:lnTo>
                  <a:pt x="0" y="152603"/>
                </a:lnTo>
                <a:lnTo>
                  <a:pt x="7793" y="200788"/>
                </a:lnTo>
                <a:lnTo>
                  <a:pt x="29485" y="242676"/>
                </a:lnTo>
                <a:lnTo>
                  <a:pt x="62542" y="275733"/>
                </a:lnTo>
                <a:lnTo>
                  <a:pt x="104430" y="297425"/>
                </a:lnTo>
                <a:lnTo>
                  <a:pt x="152615" y="305219"/>
                </a:lnTo>
                <a:lnTo>
                  <a:pt x="200802" y="297425"/>
                </a:lnTo>
                <a:lnTo>
                  <a:pt x="242694" y="275733"/>
                </a:lnTo>
                <a:lnTo>
                  <a:pt x="275754" y="242676"/>
                </a:lnTo>
                <a:lnTo>
                  <a:pt x="297449" y="200788"/>
                </a:lnTo>
                <a:lnTo>
                  <a:pt x="305244" y="152603"/>
                </a:lnTo>
                <a:lnTo>
                  <a:pt x="297449" y="104418"/>
                </a:lnTo>
                <a:lnTo>
                  <a:pt x="275754" y="62533"/>
                </a:lnTo>
                <a:lnTo>
                  <a:pt x="242694" y="29481"/>
                </a:lnTo>
                <a:lnTo>
                  <a:pt x="200802" y="7792"/>
                </a:lnTo>
                <a:lnTo>
                  <a:pt x="152615"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69" name="object 136">
            <a:extLst>
              <a:ext uri="{FF2B5EF4-FFF2-40B4-BE49-F238E27FC236}">
                <a16:creationId xmlns:a16="http://schemas.microsoft.com/office/drawing/2014/main" id="{7C2F9B2A-2840-A44F-B996-73B03F04DDEE}"/>
              </a:ext>
            </a:extLst>
          </p:cNvPr>
          <p:cNvSpPr/>
          <p:nvPr/>
        </p:nvSpPr>
        <p:spPr>
          <a:xfrm>
            <a:off x="7351234" y="3664183"/>
            <a:ext cx="250276" cy="250276"/>
          </a:xfrm>
          <a:custGeom>
            <a:avLst/>
            <a:gdLst/>
            <a:ahLst/>
            <a:cxnLst/>
            <a:rect l="l" t="t" r="r" b="b"/>
            <a:pathLst>
              <a:path w="336550" h="336550">
                <a:moveTo>
                  <a:pt x="168160" y="0"/>
                </a:moveTo>
                <a:lnTo>
                  <a:pt x="123508" y="6016"/>
                </a:lnTo>
                <a:lnTo>
                  <a:pt x="83353" y="22989"/>
                </a:lnTo>
                <a:lnTo>
                  <a:pt x="49309" y="49304"/>
                </a:lnTo>
                <a:lnTo>
                  <a:pt x="22992" y="83347"/>
                </a:lnTo>
                <a:lnTo>
                  <a:pt x="6017" y="123504"/>
                </a:lnTo>
                <a:lnTo>
                  <a:pt x="0" y="168160"/>
                </a:lnTo>
                <a:lnTo>
                  <a:pt x="6017" y="212812"/>
                </a:lnTo>
                <a:lnTo>
                  <a:pt x="22992" y="252968"/>
                </a:lnTo>
                <a:lnTo>
                  <a:pt x="49309" y="287012"/>
                </a:lnTo>
                <a:lnTo>
                  <a:pt x="83353" y="313329"/>
                </a:lnTo>
                <a:lnTo>
                  <a:pt x="123508" y="330304"/>
                </a:lnTo>
                <a:lnTo>
                  <a:pt x="168160" y="336321"/>
                </a:lnTo>
                <a:lnTo>
                  <a:pt x="212816" y="330304"/>
                </a:lnTo>
                <a:lnTo>
                  <a:pt x="252973" y="313329"/>
                </a:lnTo>
                <a:lnTo>
                  <a:pt x="263464" y="305219"/>
                </a:lnTo>
                <a:lnTo>
                  <a:pt x="168160" y="305219"/>
                </a:lnTo>
                <a:lnTo>
                  <a:pt x="124840" y="298231"/>
                </a:lnTo>
                <a:lnTo>
                  <a:pt x="87217" y="278773"/>
                </a:lnTo>
                <a:lnTo>
                  <a:pt x="57547" y="249104"/>
                </a:lnTo>
                <a:lnTo>
                  <a:pt x="38089" y="211480"/>
                </a:lnTo>
                <a:lnTo>
                  <a:pt x="31102" y="168160"/>
                </a:lnTo>
                <a:lnTo>
                  <a:pt x="38089" y="124834"/>
                </a:lnTo>
                <a:lnTo>
                  <a:pt x="57547" y="87207"/>
                </a:lnTo>
                <a:lnTo>
                  <a:pt x="87217" y="57535"/>
                </a:lnTo>
                <a:lnTo>
                  <a:pt x="124840" y="38077"/>
                </a:lnTo>
                <a:lnTo>
                  <a:pt x="168160" y="31089"/>
                </a:lnTo>
                <a:lnTo>
                  <a:pt x="263452" y="31089"/>
                </a:lnTo>
                <a:lnTo>
                  <a:pt x="252973" y="22989"/>
                </a:lnTo>
                <a:lnTo>
                  <a:pt x="212816" y="6016"/>
                </a:lnTo>
                <a:lnTo>
                  <a:pt x="168160" y="0"/>
                </a:lnTo>
                <a:close/>
              </a:path>
              <a:path w="336550" h="336550">
                <a:moveTo>
                  <a:pt x="263452" y="31089"/>
                </a:moveTo>
                <a:lnTo>
                  <a:pt x="168160" y="31089"/>
                </a:lnTo>
                <a:lnTo>
                  <a:pt x="211486" y="38077"/>
                </a:lnTo>
                <a:lnTo>
                  <a:pt x="249114" y="57535"/>
                </a:lnTo>
                <a:lnTo>
                  <a:pt x="278785" y="87207"/>
                </a:lnTo>
                <a:lnTo>
                  <a:pt x="298244" y="124834"/>
                </a:lnTo>
                <a:lnTo>
                  <a:pt x="305231" y="168160"/>
                </a:lnTo>
                <a:lnTo>
                  <a:pt x="298244" y="211480"/>
                </a:lnTo>
                <a:lnTo>
                  <a:pt x="278785" y="249104"/>
                </a:lnTo>
                <a:lnTo>
                  <a:pt x="249114" y="278773"/>
                </a:lnTo>
                <a:lnTo>
                  <a:pt x="211486" y="298231"/>
                </a:lnTo>
                <a:lnTo>
                  <a:pt x="168160" y="305219"/>
                </a:lnTo>
                <a:lnTo>
                  <a:pt x="263464" y="305219"/>
                </a:lnTo>
                <a:lnTo>
                  <a:pt x="287016" y="287012"/>
                </a:lnTo>
                <a:lnTo>
                  <a:pt x="313332" y="252968"/>
                </a:lnTo>
                <a:lnTo>
                  <a:pt x="330305" y="212812"/>
                </a:lnTo>
                <a:lnTo>
                  <a:pt x="336321" y="168160"/>
                </a:lnTo>
                <a:lnTo>
                  <a:pt x="330305" y="123504"/>
                </a:lnTo>
                <a:lnTo>
                  <a:pt x="313332" y="83347"/>
                </a:lnTo>
                <a:lnTo>
                  <a:pt x="287016" y="49304"/>
                </a:lnTo>
                <a:lnTo>
                  <a:pt x="263452"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70" name="object 137">
            <a:extLst>
              <a:ext uri="{FF2B5EF4-FFF2-40B4-BE49-F238E27FC236}">
                <a16:creationId xmlns:a16="http://schemas.microsoft.com/office/drawing/2014/main" id="{F2DC5243-1485-6340-8F1E-00D1B45FFEAB}"/>
              </a:ext>
            </a:extLst>
          </p:cNvPr>
          <p:cNvSpPr/>
          <p:nvPr/>
        </p:nvSpPr>
        <p:spPr>
          <a:xfrm>
            <a:off x="7362796" y="4360866"/>
            <a:ext cx="227137" cy="227137"/>
          </a:xfrm>
          <a:custGeom>
            <a:avLst/>
            <a:gdLst/>
            <a:ahLst/>
            <a:cxnLst/>
            <a:rect l="l" t="t" r="r" b="b"/>
            <a:pathLst>
              <a:path w="305434" h="305435">
                <a:moveTo>
                  <a:pt x="152615" y="0"/>
                </a:moveTo>
                <a:lnTo>
                  <a:pt x="104430" y="7792"/>
                </a:lnTo>
                <a:lnTo>
                  <a:pt x="62542" y="29481"/>
                </a:lnTo>
                <a:lnTo>
                  <a:pt x="29485" y="62533"/>
                </a:lnTo>
                <a:lnTo>
                  <a:pt x="7793" y="104418"/>
                </a:lnTo>
                <a:lnTo>
                  <a:pt x="0" y="152603"/>
                </a:lnTo>
                <a:lnTo>
                  <a:pt x="7793" y="200788"/>
                </a:lnTo>
                <a:lnTo>
                  <a:pt x="29485" y="242676"/>
                </a:lnTo>
                <a:lnTo>
                  <a:pt x="62542" y="275733"/>
                </a:lnTo>
                <a:lnTo>
                  <a:pt x="104430" y="297425"/>
                </a:lnTo>
                <a:lnTo>
                  <a:pt x="152615" y="305219"/>
                </a:lnTo>
                <a:lnTo>
                  <a:pt x="200802" y="297425"/>
                </a:lnTo>
                <a:lnTo>
                  <a:pt x="242694" y="275733"/>
                </a:lnTo>
                <a:lnTo>
                  <a:pt x="275754" y="242676"/>
                </a:lnTo>
                <a:lnTo>
                  <a:pt x="297449" y="200788"/>
                </a:lnTo>
                <a:lnTo>
                  <a:pt x="305244" y="152603"/>
                </a:lnTo>
                <a:lnTo>
                  <a:pt x="297449" y="104418"/>
                </a:lnTo>
                <a:lnTo>
                  <a:pt x="275754" y="62533"/>
                </a:lnTo>
                <a:lnTo>
                  <a:pt x="242694" y="29481"/>
                </a:lnTo>
                <a:lnTo>
                  <a:pt x="200802" y="7792"/>
                </a:lnTo>
                <a:lnTo>
                  <a:pt x="152615"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71" name="object 138">
            <a:extLst>
              <a:ext uri="{FF2B5EF4-FFF2-40B4-BE49-F238E27FC236}">
                <a16:creationId xmlns:a16="http://schemas.microsoft.com/office/drawing/2014/main" id="{10A007F2-65D0-4D4D-8B90-48F82B9CD1E1}"/>
              </a:ext>
            </a:extLst>
          </p:cNvPr>
          <p:cNvSpPr/>
          <p:nvPr/>
        </p:nvSpPr>
        <p:spPr>
          <a:xfrm>
            <a:off x="7351234" y="4349296"/>
            <a:ext cx="250276" cy="250276"/>
          </a:xfrm>
          <a:custGeom>
            <a:avLst/>
            <a:gdLst/>
            <a:ahLst/>
            <a:cxnLst/>
            <a:rect l="l" t="t" r="r" b="b"/>
            <a:pathLst>
              <a:path w="336550" h="336550">
                <a:moveTo>
                  <a:pt x="168160" y="0"/>
                </a:moveTo>
                <a:lnTo>
                  <a:pt x="123508" y="6016"/>
                </a:lnTo>
                <a:lnTo>
                  <a:pt x="83353" y="22989"/>
                </a:lnTo>
                <a:lnTo>
                  <a:pt x="49309" y="49304"/>
                </a:lnTo>
                <a:lnTo>
                  <a:pt x="22992" y="83347"/>
                </a:lnTo>
                <a:lnTo>
                  <a:pt x="6017" y="123504"/>
                </a:lnTo>
                <a:lnTo>
                  <a:pt x="0" y="168160"/>
                </a:lnTo>
                <a:lnTo>
                  <a:pt x="6017" y="212812"/>
                </a:lnTo>
                <a:lnTo>
                  <a:pt x="22992" y="252968"/>
                </a:lnTo>
                <a:lnTo>
                  <a:pt x="49309" y="287012"/>
                </a:lnTo>
                <a:lnTo>
                  <a:pt x="83353" y="313329"/>
                </a:lnTo>
                <a:lnTo>
                  <a:pt x="123508" y="330304"/>
                </a:lnTo>
                <a:lnTo>
                  <a:pt x="168160" y="336321"/>
                </a:lnTo>
                <a:lnTo>
                  <a:pt x="212816" y="330304"/>
                </a:lnTo>
                <a:lnTo>
                  <a:pt x="252973" y="313329"/>
                </a:lnTo>
                <a:lnTo>
                  <a:pt x="263464" y="305219"/>
                </a:lnTo>
                <a:lnTo>
                  <a:pt x="168160" y="305219"/>
                </a:lnTo>
                <a:lnTo>
                  <a:pt x="124840" y="298231"/>
                </a:lnTo>
                <a:lnTo>
                  <a:pt x="87217" y="278773"/>
                </a:lnTo>
                <a:lnTo>
                  <a:pt x="57547" y="249104"/>
                </a:lnTo>
                <a:lnTo>
                  <a:pt x="38089" y="211480"/>
                </a:lnTo>
                <a:lnTo>
                  <a:pt x="31102" y="168160"/>
                </a:lnTo>
                <a:lnTo>
                  <a:pt x="38089" y="124834"/>
                </a:lnTo>
                <a:lnTo>
                  <a:pt x="57547" y="87207"/>
                </a:lnTo>
                <a:lnTo>
                  <a:pt x="87217" y="57535"/>
                </a:lnTo>
                <a:lnTo>
                  <a:pt x="124840" y="38077"/>
                </a:lnTo>
                <a:lnTo>
                  <a:pt x="168160" y="31089"/>
                </a:lnTo>
                <a:lnTo>
                  <a:pt x="263452" y="31089"/>
                </a:lnTo>
                <a:lnTo>
                  <a:pt x="252973" y="22989"/>
                </a:lnTo>
                <a:lnTo>
                  <a:pt x="212816" y="6016"/>
                </a:lnTo>
                <a:lnTo>
                  <a:pt x="168160" y="0"/>
                </a:lnTo>
                <a:close/>
              </a:path>
              <a:path w="336550" h="336550">
                <a:moveTo>
                  <a:pt x="263452" y="31089"/>
                </a:moveTo>
                <a:lnTo>
                  <a:pt x="168160" y="31089"/>
                </a:lnTo>
                <a:lnTo>
                  <a:pt x="211486" y="38077"/>
                </a:lnTo>
                <a:lnTo>
                  <a:pt x="249114" y="57535"/>
                </a:lnTo>
                <a:lnTo>
                  <a:pt x="278785" y="87207"/>
                </a:lnTo>
                <a:lnTo>
                  <a:pt x="298244" y="124834"/>
                </a:lnTo>
                <a:lnTo>
                  <a:pt x="305231" y="168160"/>
                </a:lnTo>
                <a:lnTo>
                  <a:pt x="298244" y="211480"/>
                </a:lnTo>
                <a:lnTo>
                  <a:pt x="278785" y="249104"/>
                </a:lnTo>
                <a:lnTo>
                  <a:pt x="249114" y="278773"/>
                </a:lnTo>
                <a:lnTo>
                  <a:pt x="211486" y="298231"/>
                </a:lnTo>
                <a:lnTo>
                  <a:pt x="168160" y="305219"/>
                </a:lnTo>
                <a:lnTo>
                  <a:pt x="263464" y="305219"/>
                </a:lnTo>
                <a:lnTo>
                  <a:pt x="287016" y="287012"/>
                </a:lnTo>
                <a:lnTo>
                  <a:pt x="313332" y="252968"/>
                </a:lnTo>
                <a:lnTo>
                  <a:pt x="330305" y="212812"/>
                </a:lnTo>
                <a:lnTo>
                  <a:pt x="336321" y="168160"/>
                </a:lnTo>
                <a:lnTo>
                  <a:pt x="330305" y="123504"/>
                </a:lnTo>
                <a:lnTo>
                  <a:pt x="313332" y="83347"/>
                </a:lnTo>
                <a:lnTo>
                  <a:pt x="287016" y="49304"/>
                </a:lnTo>
                <a:lnTo>
                  <a:pt x="263452"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72" name="object 139">
            <a:extLst>
              <a:ext uri="{FF2B5EF4-FFF2-40B4-BE49-F238E27FC236}">
                <a16:creationId xmlns:a16="http://schemas.microsoft.com/office/drawing/2014/main" id="{7C88589D-FFD7-8740-8289-1506B6DA441D}"/>
              </a:ext>
            </a:extLst>
          </p:cNvPr>
          <p:cNvSpPr/>
          <p:nvPr/>
        </p:nvSpPr>
        <p:spPr>
          <a:xfrm>
            <a:off x="6674628" y="4360866"/>
            <a:ext cx="227137" cy="227137"/>
          </a:xfrm>
          <a:custGeom>
            <a:avLst/>
            <a:gdLst/>
            <a:ahLst/>
            <a:cxnLst/>
            <a:rect l="l" t="t" r="r" b="b"/>
            <a:pathLst>
              <a:path w="305434" h="305435">
                <a:moveTo>
                  <a:pt x="152628" y="0"/>
                </a:moveTo>
                <a:lnTo>
                  <a:pt x="104441" y="7792"/>
                </a:lnTo>
                <a:lnTo>
                  <a:pt x="62550" y="29481"/>
                </a:lnTo>
                <a:lnTo>
                  <a:pt x="29490" y="62533"/>
                </a:lnTo>
                <a:lnTo>
                  <a:pt x="7794" y="104418"/>
                </a:lnTo>
                <a:lnTo>
                  <a:pt x="0" y="152603"/>
                </a:lnTo>
                <a:lnTo>
                  <a:pt x="7794" y="200788"/>
                </a:lnTo>
                <a:lnTo>
                  <a:pt x="29490" y="242676"/>
                </a:lnTo>
                <a:lnTo>
                  <a:pt x="62550" y="275733"/>
                </a:lnTo>
                <a:lnTo>
                  <a:pt x="104441" y="297425"/>
                </a:lnTo>
                <a:lnTo>
                  <a:pt x="152628" y="305219"/>
                </a:lnTo>
                <a:lnTo>
                  <a:pt x="200814" y="297425"/>
                </a:lnTo>
                <a:lnTo>
                  <a:pt x="242702" y="275733"/>
                </a:lnTo>
                <a:lnTo>
                  <a:pt x="275758" y="242676"/>
                </a:lnTo>
                <a:lnTo>
                  <a:pt x="297450" y="200788"/>
                </a:lnTo>
                <a:lnTo>
                  <a:pt x="305244" y="152603"/>
                </a:lnTo>
                <a:lnTo>
                  <a:pt x="297450" y="104418"/>
                </a:lnTo>
                <a:lnTo>
                  <a:pt x="275758" y="62533"/>
                </a:lnTo>
                <a:lnTo>
                  <a:pt x="242702" y="29481"/>
                </a:lnTo>
                <a:lnTo>
                  <a:pt x="200814" y="7792"/>
                </a:lnTo>
                <a:lnTo>
                  <a:pt x="152628"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73" name="object 140">
            <a:extLst>
              <a:ext uri="{FF2B5EF4-FFF2-40B4-BE49-F238E27FC236}">
                <a16:creationId xmlns:a16="http://schemas.microsoft.com/office/drawing/2014/main" id="{BC45F95B-7D18-5945-A054-9A91493E5283}"/>
              </a:ext>
            </a:extLst>
          </p:cNvPr>
          <p:cNvSpPr/>
          <p:nvPr/>
        </p:nvSpPr>
        <p:spPr>
          <a:xfrm>
            <a:off x="6663076" y="4349296"/>
            <a:ext cx="250276" cy="250276"/>
          </a:xfrm>
          <a:custGeom>
            <a:avLst/>
            <a:gdLst/>
            <a:ahLst/>
            <a:cxnLst/>
            <a:rect l="l" t="t" r="r" b="b"/>
            <a:pathLst>
              <a:path w="336550" h="336550">
                <a:moveTo>
                  <a:pt x="168160" y="0"/>
                </a:moveTo>
                <a:lnTo>
                  <a:pt x="123504" y="6016"/>
                </a:lnTo>
                <a:lnTo>
                  <a:pt x="83347" y="22989"/>
                </a:lnTo>
                <a:lnTo>
                  <a:pt x="49304" y="49304"/>
                </a:lnTo>
                <a:lnTo>
                  <a:pt x="22989" y="83347"/>
                </a:lnTo>
                <a:lnTo>
                  <a:pt x="6016" y="123504"/>
                </a:lnTo>
                <a:lnTo>
                  <a:pt x="0" y="168160"/>
                </a:lnTo>
                <a:lnTo>
                  <a:pt x="6016" y="212812"/>
                </a:lnTo>
                <a:lnTo>
                  <a:pt x="22989" y="252968"/>
                </a:lnTo>
                <a:lnTo>
                  <a:pt x="49304" y="287012"/>
                </a:lnTo>
                <a:lnTo>
                  <a:pt x="83347" y="313329"/>
                </a:lnTo>
                <a:lnTo>
                  <a:pt x="123504" y="330304"/>
                </a:lnTo>
                <a:lnTo>
                  <a:pt x="168160" y="336321"/>
                </a:lnTo>
                <a:lnTo>
                  <a:pt x="212811" y="330304"/>
                </a:lnTo>
                <a:lnTo>
                  <a:pt x="252964" y="313329"/>
                </a:lnTo>
                <a:lnTo>
                  <a:pt x="263455" y="305219"/>
                </a:lnTo>
                <a:lnTo>
                  <a:pt x="168160" y="305219"/>
                </a:lnTo>
                <a:lnTo>
                  <a:pt x="124834" y="298231"/>
                </a:lnTo>
                <a:lnTo>
                  <a:pt x="87207" y="278773"/>
                </a:lnTo>
                <a:lnTo>
                  <a:pt x="57535" y="249104"/>
                </a:lnTo>
                <a:lnTo>
                  <a:pt x="38077" y="211480"/>
                </a:lnTo>
                <a:lnTo>
                  <a:pt x="31089" y="168160"/>
                </a:lnTo>
                <a:lnTo>
                  <a:pt x="38077" y="124834"/>
                </a:lnTo>
                <a:lnTo>
                  <a:pt x="57535" y="87207"/>
                </a:lnTo>
                <a:lnTo>
                  <a:pt x="87207" y="57535"/>
                </a:lnTo>
                <a:lnTo>
                  <a:pt x="124834" y="38077"/>
                </a:lnTo>
                <a:lnTo>
                  <a:pt x="168160" y="31089"/>
                </a:lnTo>
                <a:lnTo>
                  <a:pt x="263443" y="31089"/>
                </a:lnTo>
                <a:lnTo>
                  <a:pt x="252964" y="22989"/>
                </a:lnTo>
                <a:lnTo>
                  <a:pt x="212811" y="6016"/>
                </a:lnTo>
                <a:lnTo>
                  <a:pt x="168160" y="0"/>
                </a:lnTo>
                <a:close/>
              </a:path>
              <a:path w="336550" h="336550">
                <a:moveTo>
                  <a:pt x="263443" y="31089"/>
                </a:moveTo>
                <a:lnTo>
                  <a:pt x="168160" y="31089"/>
                </a:lnTo>
                <a:lnTo>
                  <a:pt x="211480" y="38077"/>
                </a:lnTo>
                <a:lnTo>
                  <a:pt x="249104" y="57535"/>
                </a:lnTo>
                <a:lnTo>
                  <a:pt x="278773" y="87207"/>
                </a:lnTo>
                <a:lnTo>
                  <a:pt x="298231" y="124834"/>
                </a:lnTo>
                <a:lnTo>
                  <a:pt x="305219" y="168160"/>
                </a:lnTo>
                <a:lnTo>
                  <a:pt x="298231" y="211480"/>
                </a:lnTo>
                <a:lnTo>
                  <a:pt x="278773" y="249104"/>
                </a:lnTo>
                <a:lnTo>
                  <a:pt x="249104" y="278773"/>
                </a:lnTo>
                <a:lnTo>
                  <a:pt x="211480" y="298231"/>
                </a:lnTo>
                <a:lnTo>
                  <a:pt x="168160" y="305219"/>
                </a:lnTo>
                <a:lnTo>
                  <a:pt x="263455" y="305219"/>
                </a:lnTo>
                <a:lnTo>
                  <a:pt x="287005" y="287012"/>
                </a:lnTo>
                <a:lnTo>
                  <a:pt x="313319" y="252968"/>
                </a:lnTo>
                <a:lnTo>
                  <a:pt x="330292" y="212812"/>
                </a:lnTo>
                <a:lnTo>
                  <a:pt x="336308" y="168160"/>
                </a:lnTo>
                <a:lnTo>
                  <a:pt x="330292" y="123504"/>
                </a:lnTo>
                <a:lnTo>
                  <a:pt x="313319" y="83347"/>
                </a:lnTo>
                <a:lnTo>
                  <a:pt x="287005" y="49304"/>
                </a:lnTo>
                <a:lnTo>
                  <a:pt x="263443"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74" name="object 141">
            <a:extLst>
              <a:ext uri="{FF2B5EF4-FFF2-40B4-BE49-F238E27FC236}">
                <a16:creationId xmlns:a16="http://schemas.microsoft.com/office/drawing/2014/main" id="{BEEB567C-4444-5C48-9F2E-6C20B7056A8B}"/>
              </a:ext>
            </a:extLst>
          </p:cNvPr>
          <p:cNvSpPr/>
          <p:nvPr/>
        </p:nvSpPr>
        <p:spPr>
          <a:xfrm>
            <a:off x="5984470" y="3675752"/>
            <a:ext cx="227137" cy="227137"/>
          </a:xfrm>
          <a:custGeom>
            <a:avLst/>
            <a:gdLst/>
            <a:ahLst/>
            <a:cxnLst/>
            <a:rect l="l" t="t" r="r" b="b"/>
            <a:pathLst>
              <a:path w="305434" h="305435">
                <a:moveTo>
                  <a:pt x="152615" y="0"/>
                </a:moveTo>
                <a:lnTo>
                  <a:pt x="104430" y="7792"/>
                </a:lnTo>
                <a:lnTo>
                  <a:pt x="62542" y="29481"/>
                </a:lnTo>
                <a:lnTo>
                  <a:pt x="29485" y="62533"/>
                </a:lnTo>
                <a:lnTo>
                  <a:pt x="7793" y="104418"/>
                </a:lnTo>
                <a:lnTo>
                  <a:pt x="0" y="152603"/>
                </a:lnTo>
                <a:lnTo>
                  <a:pt x="7793" y="200788"/>
                </a:lnTo>
                <a:lnTo>
                  <a:pt x="29485" y="242676"/>
                </a:lnTo>
                <a:lnTo>
                  <a:pt x="62542" y="275733"/>
                </a:lnTo>
                <a:lnTo>
                  <a:pt x="104430" y="297425"/>
                </a:lnTo>
                <a:lnTo>
                  <a:pt x="152615" y="305219"/>
                </a:lnTo>
                <a:lnTo>
                  <a:pt x="200802" y="297425"/>
                </a:lnTo>
                <a:lnTo>
                  <a:pt x="242694" y="275733"/>
                </a:lnTo>
                <a:lnTo>
                  <a:pt x="275754" y="242676"/>
                </a:lnTo>
                <a:lnTo>
                  <a:pt x="297449" y="200788"/>
                </a:lnTo>
                <a:lnTo>
                  <a:pt x="305244" y="152603"/>
                </a:lnTo>
                <a:lnTo>
                  <a:pt x="297449" y="104418"/>
                </a:lnTo>
                <a:lnTo>
                  <a:pt x="275754" y="62533"/>
                </a:lnTo>
                <a:lnTo>
                  <a:pt x="242694" y="29481"/>
                </a:lnTo>
                <a:lnTo>
                  <a:pt x="200802" y="7792"/>
                </a:lnTo>
                <a:lnTo>
                  <a:pt x="152615"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75" name="object 142">
            <a:extLst>
              <a:ext uri="{FF2B5EF4-FFF2-40B4-BE49-F238E27FC236}">
                <a16:creationId xmlns:a16="http://schemas.microsoft.com/office/drawing/2014/main" id="{AF47EC03-96B2-BB42-94E8-78937311E5BE}"/>
              </a:ext>
            </a:extLst>
          </p:cNvPr>
          <p:cNvSpPr/>
          <p:nvPr/>
        </p:nvSpPr>
        <p:spPr>
          <a:xfrm>
            <a:off x="5972908" y="3664183"/>
            <a:ext cx="250276" cy="250276"/>
          </a:xfrm>
          <a:custGeom>
            <a:avLst/>
            <a:gdLst/>
            <a:ahLst/>
            <a:cxnLst/>
            <a:rect l="l" t="t" r="r" b="b"/>
            <a:pathLst>
              <a:path w="336550" h="336550">
                <a:moveTo>
                  <a:pt x="168160" y="0"/>
                </a:moveTo>
                <a:lnTo>
                  <a:pt x="123508" y="6016"/>
                </a:lnTo>
                <a:lnTo>
                  <a:pt x="83353" y="22989"/>
                </a:lnTo>
                <a:lnTo>
                  <a:pt x="49309" y="49304"/>
                </a:lnTo>
                <a:lnTo>
                  <a:pt x="22992" y="83347"/>
                </a:lnTo>
                <a:lnTo>
                  <a:pt x="6017" y="123504"/>
                </a:lnTo>
                <a:lnTo>
                  <a:pt x="0" y="168160"/>
                </a:lnTo>
                <a:lnTo>
                  <a:pt x="6017" y="212812"/>
                </a:lnTo>
                <a:lnTo>
                  <a:pt x="22992" y="252968"/>
                </a:lnTo>
                <a:lnTo>
                  <a:pt x="49309" y="287012"/>
                </a:lnTo>
                <a:lnTo>
                  <a:pt x="83353" y="313329"/>
                </a:lnTo>
                <a:lnTo>
                  <a:pt x="123508" y="330304"/>
                </a:lnTo>
                <a:lnTo>
                  <a:pt x="168160" y="336321"/>
                </a:lnTo>
                <a:lnTo>
                  <a:pt x="212816" y="330304"/>
                </a:lnTo>
                <a:lnTo>
                  <a:pt x="252973" y="313329"/>
                </a:lnTo>
                <a:lnTo>
                  <a:pt x="263464" y="305219"/>
                </a:lnTo>
                <a:lnTo>
                  <a:pt x="168160" y="305219"/>
                </a:lnTo>
                <a:lnTo>
                  <a:pt x="124840" y="298231"/>
                </a:lnTo>
                <a:lnTo>
                  <a:pt x="87217" y="278773"/>
                </a:lnTo>
                <a:lnTo>
                  <a:pt x="57547" y="249104"/>
                </a:lnTo>
                <a:lnTo>
                  <a:pt x="38089" y="211480"/>
                </a:lnTo>
                <a:lnTo>
                  <a:pt x="31102" y="168160"/>
                </a:lnTo>
                <a:lnTo>
                  <a:pt x="38089" y="124834"/>
                </a:lnTo>
                <a:lnTo>
                  <a:pt x="57547" y="87207"/>
                </a:lnTo>
                <a:lnTo>
                  <a:pt x="87217" y="57535"/>
                </a:lnTo>
                <a:lnTo>
                  <a:pt x="124840" y="38077"/>
                </a:lnTo>
                <a:lnTo>
                  <a:pt x="168160" y="31089"/>
                </a:lnTo>
                <a:lnTo>
                  <a:pt x="263452" y="31089"/>
                </a:lnTo>
                <a:lnTo>
                  <a:pt x="252973" y="22989"/>
                </a:lnTo>
                <a:lnTo>
                  <a:pt x="212816" y="6016"/>
                </a:lnTo>
                <a:lnTo>
                  <a:pt x="168160" y="0"/>
                </a:lnTo>
                <a:close/>
              </a:path>
              <a:path w="336550" h="336550">
                <a:moveTo>
                  <a:pt x="263452" y="31089"/>
                </a:moveTo>
                <a:lnTo>
                  <a:pt x="168160" y="31089"/>
                </a:lnTo>
                <a:lnTo>
                  <a:pt x="211486" y="38077"/>
                </a:lnTo>
                <a:lnTo>
                  <a:pt x="249114" y="57535"/>
                </a:lnTo>
                <a:lnTo>
                  <a:pt x="278785" y="87207"/>
                </a:lnTo>
                <a:lnTo>
                  <a:pt x="298244" y="124834"/>
                </a:lnTo>
                <a:lnTo>
                  <a:pt x="305231" y="168160"/>
                </a:lnTo>
                <a:lnTo>
                  <a:pt x="298244" y="211480"/>
                </a:lnTo>
                <a:lnTo>
                  <a:pt x="278785" y="249104"/>
                </a:lnTo>
                <a:lnTo>
                  <a:pt x="249114" y="278773"/>
                </a:lnTo>
                <a:lnTo>
                  <a:pt x="211486" y="298231"/>
                </a:lnTo>
                <a:lnTo>
                  <a:pt x="168160" y="305219"/>
                </a:lnTo>
                <a:lnTo>
                  <a:pt x="263464" y="305219"/>
                </a:lnTo>
                <a:lnTo>
                  <a:pt x="287016" y="287012"/>
                </a:lnTo>
                <a:lnTo>
                  <a:pt x="313332" y="252968"/>
                </a:lnTo>
                <a:lnTo>
                  <a:pt x="330305" y="212812"/>
                </a:lnTo>
                <a:lnTo>
                  <a:pt x="336321" y="168160"/>
                </a:lnTo>
                <a:lnTo>
                  <a:pt x="330305" y="123504"/>
                </a:lnTo>
                <a:lnTo>
                  <a:pt x="313332" y="83347"/>
                </a:lnTo>
                <a:lnTo>
                  <a:pt x="287016" y="49304"/>
                </a:lnTo>
                <a:lnTo>
                  <a:pt x="263452"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76" name="object 143">
            <a:extLst>
              <a:ext uri="{FF2B5EF4-FFF2-40B4-BE49-F238E27FC236}">
                <a16:creationId xmlns:a16="http://schemas.microsoft.com/office/drawing/2014/main" id="{89575677-D061-8A48-A816-7023BEA18E27}"/>
              </a:ext>
            </a:extLst>
          </p:cNvPr>
          <p:cNvSpPr/>
          <p:nvPr/>
        </p:nvSpPr>
        <p:spPr>
          <a:xfrm>
            <a:off x="5984470" y="4360866"/>
            <a:ext cx="227137" cy="227137"/>
          </a:xfrm>
          <a:custGeom>
            <a:avLst/>
            <a:gdLst/>
            <a:ahLst/>
            <a:cxnLst/>
            <a:rect l="l" t="t" r="r" b="b"/>
            <a:pathLst>
              <a:path w="305434" h="305435">
                <a:moveTo>
                  <a:pt x="152615" y="0"/>
                </a:moveTo>
                <a:lnTo>
                  <a:pt x="104430" y="7792"/>
                </a:lnTo>
                <a:lnTo>
                  <a:pt x="62542" y="29481"/>
                </a:lnTo>
                <a:lnTo>
                  <a:pt x="29485" y="62533"/>
                </a:lnTo>
                <a:lnTo>
                  <a:pt x="7793" y="104418"/>
                </a:lnTo>
                <a:lnTo>
                  <a:pt x="0" y="152603"/>
                </a:lnTo>
                <a:lnTo>
                  <a:pt x="7793" y="200788"/>
                </a:lnTo>
                <a:lnTo>
                  <a:pt x="29485" y="242676"/>
                </a:lnTo>
                <a:lnTo>
                  <a:pt x="62542" y="275733"/>
                </a:lnTo>
                <a:lnTo>
                  <a:pt x="104430" y="297425"/>
                </a:lnTo>
                <a:lnTo>
                  <a:pt x="152615" y="305219"/>
                </a:lnTo>
                <a:lnTo>
                  <a:pt x="200802" y="297425"/>
                </a:lnTo>
                <a:lnTo>
                  <a:pt x="242694" y="275733"/>
                </a:lnTo>
                <a:lnTo>
                  <a:pt x="275754" y="242676"/>
                </a:lnTo>
                <a:lnTo>
                  <a:pt x="297449" y="200788"/>
                </a:lnTo>
                <a:lnTo>
                  <a:pt x="305244" y="152603"/>
                </a:lnTo>
                <a:lnTo>
                  <a:pt x="297449" y="104418"/>
                </a:lnTo>
                <a:lnTo>
                  <a:pt x="275754" y="62533"/>
                </a:lnTo>
                <a:lnTo>
                  <a:pt x="242694" y="29481"/>
                </a:lnTo>
                <a:lnTo>
                  <a:pt x="200802" y="7792"/>
                </a:lnTo>
                <a:lnTo>
                  <a:pt x="152615"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77" name="object 144">
            <a:extLst>
              <a:ext uri="{FF2B5EF4-FFF2-40B4-BE49-F238E27FC236}">
                <a16:creationId xmlns:a16="http://schemas.microsoft.com/office/drawing/2014/main" id="{897A22BE-7176-6D4D-9F7B-DCC51AD92FAA}"/>
              </a:ext>
            </a:extLst>
          </p:cNvPr>
          <p:cNvSpPr/>
          <p:nvPr/>
        </p:nvSpPr>
        <p:spPr>
          <a:xfrm>
            <a:off x="5972908" y="4349296"/>
            <a:ext cx="250276" cy="250276"/>
          </a:xfrm>
          <a:custGeom>
            <a:avLst/>
            <a:gdLst/>
            <a:ahLst/>
            <a:cxnLst/>
            <a:rect l="l" t="t" r="r" b="b"/>
            <a:pathLst>
              <a:path w="336550" h="336550">
                <a:moveTo>
                  <a:pt x="168160" y="0"/>
                </a:moveTo>
                <a:lnTo>
                  <a:pt x="123508" y="6016"/>
                </a:lnTo>
                <a:lnTo>
                  <a:pt x="83353" y="22989"/>
                </a:lnTo>
                <a:lnTo>
                  <a:pt x="49309" y="49304"/>
                </a:lnTo>
                <a:lnTo>
                  <a:pt x="22992" y="83347"/>
                </a:lnTo>
                <a:lnTo>
                  <a:pt x="6017" y="123504"/>
                </a:lnTo>
                <a:lnTo>
                  <a:pt x="0" y="168160"/>
                </a:lnTo>
                <a:lnTo>
                  <a:pt x="6017" y="212812"/>
                </a:lnTo>
                <a:lnTo>
                  <a:pt x="22992" y="252968"/>
                </a:lnTo>
                <a:lnTo>
                  <a:pt x="49309" y="287012"/>
                </a:lnTo>
                <a:lnTo>
                  <a:pt x="83353" y="313329"/>
                </a:lnTo>
                <a:lnTo>
                  <a:pt x="123508" y="330304"/>
                </a:lnTo>
                <a:lnTo>
                  <a:pt x="168160" y="336321"/>
                </a:lnTo>
                <a:lnTo>
                  <a:pt x="212816" y="330304"/>
                </a:lnTo>
                <a:lnTo>
                  <a:pt x="252973" y="313329"/>
                </a:lnTo>
                <a:lnTo>
                  <a:pt x="263464" y="305219"/>
                </a:lnTo>
                <a:lnTo>
                  <a:pt x="168160" y="305219"/>
                </a:lnTo>
                <a:lnTo>
                  <a:pt x="124840" y="298231"/>
                </a:lnTo>
                <a:lnTo>
                  <a:pt x="87217" y="278773"/>
                </a:lnTo>
                <a:lnTo>
                  <a:pt x="57547" y="249104"/>
                </a:lnTo>
                <a:lnTo>
                  <a:pt x="38089" y="211480"/>
                </a:lnTo>
                <a:lnTo>
                  <a:pt x="31102" y="168160"/>
                </a:lnTo>
                <a:lnTo>
                  <a:pt x="38089" y="124834"/>
                </a:lnTo>
                <a:lnTo>
                  <a:pt x="57547" y="87207"/>
                </a:lnTo>
                <a:lnTo>
                  <a:pt x="87217" y="57535"/>
                </a:lnTo>
                <a:lnTo>
                  <a:pt x="124840" y="38077"/>
                </a:lnTo>
                <a:lnTo>
                  <a:pt x="168160" y="31089"/>
                </a:lnTo>
                <a:lnTo>
                  <a:pt x="263452" y="31089"/>
                </a:lnTo>
                <a:lnTo>
                  <a:pt x="252973" y="22989"/>
                </a:lnTo>
                <a:lnTo>
                  <a:pt x="212816" y="6016"/>
                </a:lnTo>
                <a:lnTo>
                  <a:pt x="168160" y="0"/>
                </a:lnTo>
                <a:close/>
              </a:path>
              <a:path w="336550" h="336550">
                <a:moveTo>
                  <a:pt x="263452" y="31089"/>
                </a:moveTo>
                <a:lnTo>
                  <a:pt x="168160" y="31089"/>
                </a:lnTo>
                <a:lnTo>
                  <a:pt x="211486" y="38077"/>
                </a:lnTo>
                <a:lnTo>
                  <a:pt x="249114" y="57535"/>
                </a:lnTo>
                <a:lnTo>
                  <a:pt x="278785" y="87207"/>
                </a:lnTo>
                <a:lnTo>
                  <a:pt x="298244" y="124834"/>
                </a:lnTo>
                <a:lnTo>
                  <a:pt x="305231" y="168160"/>
                </a:lnTo>
                <a:lnTo>
                  <a:pt x="298244" y="211480"/>
                </a:lnTo>
                <a:lnTo>
                  <a:pt x="278785" y="249104"/>
                </a:lnTo>
                <a:lnTo>
                  <a:pt x="249114" y="278773"/>
                </a:lnTo>
                <a:lnTo>
                  <a:pt x="211486" y="298231"/>
                </a:lnTo>
                <a:lnTo>
                  <a:pt x="168160" y="305219"/>
                </a:lnTo>
                <a:lnTo>
                  <a:pt x="263464" y="305219"/>
                </a:lnTo>
                <a:lnTo>
                  <a:pt x="287016" y="287012"/>
                </a:lnTo>
                <a:lnTo>
                  <a:pt x="313332" y="252968"/>
                </a:lnTo>
                <a:lnTo>
                  <a:pt x="330305" y="212812"/>
                </a:lnTo>
                <a:lnTo>
                  <a:pt x="336321" y="168160"/>
                </a:lnTo>
                <a:lnTo>
                  <a:pt x="330305" y="123504"/>
                </a:lnTo>
                <a:lnTo>
                  <a:pt x="313332" y="83347"/>
                </a:lnTo>
                <a:lnTo>
                  <a:pt x="287016" y="49304"/>
                </a:lnTo>
                <a:lnTo>
                  <a:pt x="263452"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78" name="object 145">
            <a:extLst>
              <a:ext uri="{FF2B5EF4-FFF2-40B4-BE49-F238E27FC236}">
                <a16:creationId xmlns:a16="http://schemas.microsoft.com/office/drawing/2014/main" id="{C841FDCF-EC62-C141-AA44-84E59F8551F0}"/>
              </a:ext>
            </a:extLst>
          </p:cNvPr>
          <p:cNvSpPr txBox="1"/>
          <p:nvPr/>
        </p:nvSpPr>
        <p:spPr>
          <a:xfrm>
            <a:off x="1881662" y="3986256"/>
            <a:ext cx="519913" cy="177323"/>
          </a:xfrm>
          <a:prstGeom prst="rect">
            <a:avLst/>
          </a:prstGeom>
        </p:spPr>
        <p:txBody>
          <a:bodyPr vert="horz" wrap="square" lIns="0" tIns="11333" rIns="0" bIns="0" rtlCol="0">
            <a:spAutoFit/>
          </a:bodyPr>
          <a:lstStyle/>
          <a:p>
            <a:pPr marL="9445">
              <a:spcBef>
                <a:spcPts val="89"/>
              </a:spcBef>
              <a:defRPr/>
            </a:pPr>
            <a:r>
              <a:rPr sz="1078" b="1" spc="7" dirty="0">
                <a:solidFill>
                  <a:srgbClr val="46EAA7"/>
                </a:solidFill>
                <a:cs typeface="Core Sans C 55"/>
              </a:rPr>
              <a:t>011001</a:t>
            </a:r>
            <a:endParaRPr sz="1078" b="1">
              <a:solidFill>
                <a:srgbClr val="0F0F59"/>
              </a:solidFill>
              <a:cs typeface="Core Sans C 55"/>
            </a:endParaRPr>
          </a:p>
        </p:txBody>
      </p:sp>
      <p:sp>
        <p:nvSpPr>
          <p:cNvPr id="279" name="object 148">
            <a:extLst>
              <a:ext uri="{FF2B5EF4-FFF2-40B4-BE49-F238E27FC236}">
                <a16:creationId xmlns:a16="http://schemas.microsoft.com/office/drawing/2014/main" id="{F8C3B3E5-EA84-484A-9331-67459F1B5E52}"/>
              </a:ext>
            </a:extLst>
          </p:cNvPr>
          <p:cNvSpPr txBox="1"/>
          <p:nvPr/>
        </p:nvSpPr>
        <p:spPr>
          <a:xfrm>
            <a:off x="2791718" y="3986256"/>
            <a:ext cx="704079" cy="177323"/>
          </a:xfrm>
          <a:prstGeom prst="rect">
            <a:avLst/>
          </a:prstGeom>
        </p:spPr>
        <p:txBody>
          <a:bodyPr vert="horz" wrap="square" lIns="0" tIns="11333" rIns="0" bIns="0" rtlCol="0">
            <a:spAutoFit/>
          </a:bodyPr>
          <a:lstStyle/>
          <a:p>
            <a:pPr marL="9445">
              <a:spcBef>
                <a:spcPts val="89"/>
              </a:spcBef>
              <a:tabLst>
                <a:tab pos="694207" algn="l"/>
              </a:tabLst>
              <a:defRPr/>
            </a:pPr>
            <a:r>
              <a:rPr sz="1078" u="heavy" spc="4" dirty="0">
                <a:solidFill>
                  <a:srgbClr val="46EAA7"/>
                </a:solidFill>
                <a:uFill>
                  <a:solidFill>
                    <a:srgbClr val="0E0E59"/>
                  </a:solidFill>
                </a:uFill>
                <a:latin typeface="Times New Roman"/>
                <a:cs typeface="Times New Roman"/>
              </a:rPr>
              <a:t> 	</a:t>
            </a:r>
            <a:endParaRPr sz="1078">
              <a:solidFill>
                <a:srgbClr val="0F0F59"/>
              </a:solidFill>
              <a:latin typeface="Times New Roman"/>
              <a:cs typeface="Times New Roman"/>
            </a:endParaRPr>
          </a:p>
        </p:txBody>
      </p:sp>
      <p:sp>
        <p:nvSpPr>
          <p:cNvPr id="280" name="object 149">
            <a:extLst>
              <a:ext uri="{FF2B5EF4-FFF2-40B4-BE49-F238E27FC236}">
                <a16:creationId xmlns:a16="http://schemas.microsoft.com/office/drawing/2014/main" id="{1E544446-BE52-384B-B9D4-D20F5E9301D4}"/>
              </a:ext>
            </a:extLst>
          </p:cNvPr>
          <p:cNvSpPr txBox="1"/>
          <p:nvPr/>
        </p:nvSpPr>
        <p:spPr>
          <a:xfrm>
            <a:off x="3910850" y="3986256"/>
            <a:ext cx="635135" cy="177323"/>
          </a:xfrm>
          <a:prstGeom prst="rect">
            <a:avLst/>
          </a:prstGeom>
        </p:spPr>
        <p:txBody>
          <a:bodyPr vert="horz" wrap="square" lIns="0" tIns="11333" rIns="0" bIns="0" rtlCol="0">
            <a:spAutoFit/>
          </a:bodyPr>
          <a:lstStyle/>
          <a:p>
            <a:pPr marL="9445">
              <a:spcBef>
                <a:spcPts val="89"/>
              </a:spcBef>
              <a:tabLst>
                <a:tab pos="625258" algn="l"/>
              </a:tabLst>
              <a:defRPr/>
            </a:pPr>
            <a:r>
              <a:rPr sz="1078" u="heavy" spc="4" dirty="0">
                <a:solidFill>
                  <a:srgbClr val="46EAA7"/>
                </a:solidFill>
                <a:uFill>
                  <a:solidFill>
                    <a:srgbClr val="0E0E59"/>
                  </a:solidFill>
                </a:uFill>
                <a:latin typeface="Times New Roman"/>
                <a:cs typeface="Times New Roman"/>
              </a:rPr>
              <a:t> 	</a:t>
            </a:r>
            <a:endParaRPr sz="1078">
              <a:solidFill>
                <a:srgbClr val="0F0F59"/>
              </a:solidFill>
              <a:latin typeface="Times New Roman"/>
              <a:cs typeface="Times New Roman"/>
            </a:endParaRPr>
          </a:p>
        </p:txBody>
      </p:sp>
      <p:sp>
        <p:nvSpPr>
          <p:cNvPr id="281" name="object 153">
            <a:extLst>
              <a:ext uri="{FF2B5EF4-FFF2-40B4-BE49-F238E27FC236}">
                <a16:creationId xmlns:a16="http://schemas.microsoft.com/office/drawing/2014/main" id="{CD2C5B68-9ED9-4F42-8162-4AE2EF54A457}"/>
              </a:ext>
            </a:extLst>
          </p:cNvPr>
          <p:cNvSpPr/>
          <p:nvPr/>
        </p:nvSpPr>
        <p:spPr>
          <a:xfrm>
            <a:off x="4722630" y="3786183"/>
            <a:ext cx="688496" cy="688496"/>
          </a:xfrm>
          <a:custGeom>
            <a:avLst/>
            <a:gdLst/>
            <a:ahLst/>
            <a:cxnLst/>
            <a:rect l="l" t="t" r="r" b="b"/>
            <a:pathLst>
              <a:path w="925829" h="925829">
                <a:moveTo>
                  <a:pt x="925385" y="925385"/>
                </a:moveTo>
                <a:lnTo>
                  <a:pt x="0" y="925385"/>
                </a:lnTo>
                <a:lnTo>
                  <a:pt x="0" y="0"/>
                </a:lnTo>
                <a:lnTo>
                  <a:pt x="925385" y="0"/>
                </a:lnTo>
                <a:lnTo>
                  <a:pt x="925385" y="925385"/>
                </a:lnTo>
                <a:close/>
              </a:path>
            </a:pathLst>
          </a:custGeom>
          <a:ln w="31102">
            <a:solidFill>
              <a:srgbClr val="0E0E59"/>
            </a:solidFill>
          </a:ln>
        </p:spPr>
        <p:txBody>
          <a:bodyPr wrap="square" lIns="0" tIns="0" rIns="0" bIns="0" rtlCol="0"/>
          <a:lstStyle/>
          <a:p>
            <a:pPr>
              <a:defRPr/>
            </a:pPr>
            <a:endParaRPr sz="1339">
              <a:solidFill>
                <a:srgbClr val="0F0F59"/>
              </a:solidFill>
              <a:latin typeface="Calibri"/>
            </a:endParaRPr>
          </a:p>
        </p:txBody>
      </p:sp>
      <p:sp>
        <p:nvSpPr>
          <p:cNvPr id="282" name="object 154">
            <a:extLst>
              <a:ext uri="{FF2B5EF4-FFF2-40B4-BE49-F238E27FC236}">
                <a16:creationId xmlns:a16="http://schemas.microsoft.com/office/drawing/2014/main" id="{FAA76F76-F032-E649-9857-B79580839F84}"/>
              </a:ext>
            </a:extLst>
          </p:cNvPr>
          <p:cNvSpPr/>
          <p:nvPr/>
        </p:nvSpPr>
        <p:spPr>
          <a:xfrm>
            <a:off x="5297307" y="3675752"/>
            <a:ext cx="227137" cy="227137"/>
          </a:xfrm>
          <a:custGeom>
            <a:avLst/>
            <a:gdLst/>
            <a:ahLst/>
            <a:cxnLst/>
            <a:rect l="l" t="t" r="r" b="b"/>
            <a:pathLst>
              <a:path w="305434" h="305435">
                <a:moveTo>
                  <a:pt x="152615" y="0"/>
                </a:moveTo>
                <a:lnTo>
                  <a:pt x="104430" y="7792"/>
                </a:lnTo>
                <a:lnTo>
                  <a:pt x="62542" y="29481"/>
                </a:lnTo>
                <a:lnTo>
                  <a:pt x="29485" y="62533"/>
                </a:lnTo>
                <a:lnTo>
                  <a:pt x="7793" y="104418"/>
                </a:lnTo>
                <a:lnTo>
                  <a:pt x="0" y="152603"/>
                </a:lnTo>
                <a:lnTo>
                  <a:pt x="7793" y="200788"/>
                </a:lnTo>
                <a:lnTo>
                  <a:pt x="29485" y="242676"/>
                </a:lnTo>
                <a:lnTo>
                  <a:pt x="62542" y="275733"/>
                </a:lnTo>
                <a:lnTo>
                  <a:pt x="104430" y="297425"/>
                </a:lnTo>
                <a:lnTo>
                  <a:pt x="152615" y="305219"/>
                </a:lnTo>
                <a:lnTo>
                  <a:pt x="200801" y="297425"/>
                </a:lnTo>
                <a:lnTo>
                  <a:pt x="242689" y="275733"/>
                </a:lnTo>
                <a:lnTo>
                  <a:pt x="275746" y="242676"/>
                </a:lnTo>
                <a:lnTo>
                  <a:pt x="297438" y="200788"/>
                </a:lnTo>
                <a:lnTo>
                  <a:pt x="305231" y="152603"/>
                </a:lnTo>
                <a:lnTo>
                  <a:pt x="297438" y="104418"/>
                </a:lnTo>
                <a:lnTo>
                  <a:pt x="275746" y="62533"/>
                </a:lnTo>
                <a:lnTo>
                  <a:pt x="242689" y="29481"/>
                </a:lnTo>
                <a:lnTo>
                  <a:pt x="200801" y="7792"/>
                </a:lnTo>
                <a:lnTo>
                  <a:pt x="152615"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83" name="object 155">
            <a:extLst>
              <a:ext uri="{FF2B5EF4-FFF2-40B4-BE49-F238E27FC236}">
                <a16:creationId xmlns:a16="http://schemas.microsoft.com/office/drawing/2014/main" id="{618C606D-429A-D74E-8325-1F15CB284B04}"/>
              </a:ext>
            </a:extLst>
          </p:cNvPr>
          <p:cNvSpPr/>
          <p:nvPr/>
        </p:nvSpPr>
        <p:spPr>
          <a:xfrm>
            <a:off x="5285746" y="3664183"/>
            <a:ext cx="250276" cy="250276"/>
          </a:xfrm>
          <a:custGeom>
            <a:avLst/>
            <a:gdLst/>
            <a:ahLst/>
            <a:cxnLst/>
            <a:rect l="l" t="t" r="r" b="b"/>
            <a:pathLst>
              <a:path w="336550" h="336550">
                <a:moveTo>
                  <a:pt x="168160" y="0"/>
                </a:moveTo>
                <a:lnTo>
                  <a:pt x="123508" y="6016"/>
                </a:lnTo>
                <a:lnTo>
                  <a:pt x="83353" y="22989"/>
                </a:lnTo>
                <a:lnTo>
                  <a:pt x="49309" y="49304"/>
                </a:lnTo>
                <a:lnTo>
                  <a:pt x="22992" y="83347"/>
                </a:lnTo>
                <a:lnTo>
                  <a:pt x="6017" y="123504"/>
                </a:lnTo>
                <a:lnTo>
                  <a:pt x="0" y="168160"/>
                </a:lnTo>
                <a:lnTo>
                  <a:pt x="6017" y="212812"/>
                </a:lnTo>
                <a:lnTo>
                  <a:pt x="22992" y="252968"/>
                </a:lnTo>
                <a:lnTo>
                  <a:pt x="49309" y="287012"/>
                </a:lnTo>
                <a:lnTo>
                  <a:pt x="83353" y="313329"/>
                </a:lnTo>
                <a:lnTo>
                  <a:pt x="123508" y="330304"/>
                </a:lnTo>
                <a:lnTo>
                  <a:pt x="168160" y="336321"/>
                </a:lnTo>
                <a:lnTo>
                  <a:pt x="212812" y="330304"/>
                </a:lnTo>
                <a:lnTo>
                  <a:pt x="252968" y="313329"/>
                </a:lnTo>
                <a:lnTo>
                  <a:pt x="263459" y="305219"/>
                </a:lnTo>
                <a:lnTo>
                  <a:pt x="168160" y="305219"/>
                </a:lnTo>
                <a:lnTo>
                  <a:pt x="124836" y="298231"/>
                </a:lnTo>
                <a:lnTo>
                  <a:pt x="87211" y="278773"/>
                </a:lnTo>
                <a:lnTo>
                  <a:pt x="57543" y="249104"/>
                </a:lnTo>
                <a:lnTo>
                  <a:pt x="38088" y="211480"/>
                </a:lnTo>
                <a:lnTo>
                  <a:pt x="31102" y="168160"/>
                </a:lnTo>
                <a:lnTo>
                  <a:pt x="38088" y="124834"/>
                </a:lnTo>
                <a:lnTo>
                  <a:pt x="57543" y="87207"/>
                </a:lnTo>
                <a:lnTo>
                  <a:pt x="87211" y="57535"/>
                </a:lnTo>
                <a:lnTo>
                  <a:pt x="124836" y="38077"/>
                </a:lnTo>
                <a:lnTo>
                  <a:pt x="168160" y="31089"/>
                </a:lnTo>
                <a:lnTo>
                  <a:pt x="263447" y="31089"/>
                </a:lnTo>
                <a:lnTo>
                  <a:pt x="252968" y="22989"/>
                </a:lnTo>
                <a:lnTo>
                  <a:pt x="212812" y="6016"/>
                </a:lnTo>
                <a:lnTo>
                  <a:pt x="168160" y="0"/>
                </a:lnTo>
                <a:close/>
              </a:path>
              <a:path w="336550" h="336550">
                <a:moveTo>
                  <a:pt x="263447" y="31089"/>
                </a:moveTo>
                <a:lnTo>
                  <a:pt x="168160" y="31089"/>
                </a:lnTo>
                <a:lnTo>
                  <a:pt x="211485" y="38077"/>
                </a:lnTo>
                <a:lnTo>
                  <a:pt x="249109" y="57535"/>
                </a:lnTo>
                <a:lnTo>
                  <a:pt x="278777" y="87207"/>
                </a:lnTo>
                <a:lnTo>
                  <a:pt x="298232" y="124834"/>
                </a:lnTo>
                <a:lnTo>
                  <a:pt x="305219" y="168160"/>
                </a:lnTo>
                <a:lnTo>
                  <a:pt x="298232" y="211480"/>
                </a:lnTo>
                <a:lnTo>
                  <a:pt x="278777" y="249104"/>
                </a:lnTo>
                <a:lnTo>
                  <a:pt x="249109" y="278773"/>
                </a:lnTo>
                <a:lnTo>
                  <a:pt x="211485" y="298231"/>
                </a:lnTo>
                <a:lnTo>
                  <a:pt x="168160" y="305219"/>
                </a:lnTo>
                <a:lnTo>
                  <a:pt x="263459" y="305219"/>
                </a:lnTo>
                <a:lnTo>
                  <a:pt x="287012" y="287012"/>
                </a:lnTo>
                <a:lnTo>
                  <a:pt x="313329" y="252968"/>
                </a:lnTo>
                <a:lnTo>
                  <a:pt x="330304" y="212812"/>
                </a:lnTo>
                <a:lnTo>
                  <a:pt x="336321" y="168160"/>
                </a:lnTo>
                <a:lnTo>
                  <a:pt x="330304" y="123504"/>
                </a:lnTo>
                <a:lnTo>
                  <a:pt x="313329" y="83347"/>
                </a:lnTo>
                <a:lnTo>
                  <a:pt x="287012" y="49304"/>
                </a:lnTo>
                <a:lnTo>
                  <a:pt x="263447"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84" name="object 156">
            <a:extLst>
              <a:ext uri="{FF2B5EF4-FFF2-40B4-BE49-F238E27FC236}">
                <a16:creationId xmlns:a16="http://schemas.microsoft.com/office/drawing/2014/main" id="{61CC2DC4-4784-C842-A5C1-ABC16C6063D9}"/>
              </a:ext>
            </a:extLst>
          </p:cNvPr>
          <p:cNvSpPr/>
          <p:nvPr/>
        </p:nvSpPr>
        <p:spPr>
          <a:xfrm>
            <a:off x="5297307" y="4360866"/>
            <a:ext cx="227137" cy="227137"/>
          </a:xfrm>
          <a:custGeom>
            <a:avLst/>
            <a:gdLst/>
            <a:ahLst/>
            <a:cxnLst/>
            <a:rect l="l" t="t" r="r" b="b"/>
            <a:pathLst>
              <a:path w="305434" h="305435">
                <a:moveTo>
                  <a:pt x="152615" y="0"/>
                </a:moveTo>
                <a:lnTo>
                  <a:pt x="104430" y="7792"/>
                </a:lnTo>
                <a:lnTo>
                  <a:pt x="62542" y="29481"/>
                </a:lnTo>
                <a:lnTo>
                  <a:pt x="29485" y="62533"/>
                </a:lnTo>
                <a:lnTo>
                  <a:pt x="7793" y="104418"/>
                </a:lnTo>
                <a:lnTo>
                  <a:pt x="0" y="152603"/>
                </a:lnTo>
                <a:lnTo>
                  <a:pt x="7793" y="200788"/>
                </a:lnTo>
                <a:lnTo>
                  <a:pt x="29485" y="242676"/>
                </a:lnTo>
                <a:lnTo>
                  <a:pt x="62542" y="275733"/>
                </a:lnTo>
                <a:lnTo>
                  <a:pt x="104430" y="297425"/>
                </a:lnTo>
                <a:lnTo>
                  <a:pt x="152615" y="305219"/>
                </a:lnTo>
                <a:lnTo>
                  <a:pt x="200801" y="297425"/>
                </a:lnTo>
                <a:lnTo>
                  <a:pt x="242689" y="275733"/>
                </a:lnTo>
                <a:lnTo>
                  <a:pt x="275746" y="242676"/>
                </a:lnTo>
                <a:lnTo>
                  <a:pt x="297438" y="200788"/>
                </a:lnTo>
                <a:lnTo>
                  <a:pt x="305231" y="152603"/>
                </a:lnTo>
                <a:lnTo>
                  <a:pt x="297438" y="104418"/>
                </a:lnTo>
                <a:lnTo>
                  <a:pt x="275746" y="62533"/>
                </a:lnTo>
                <a:lnTo>
                  <a:pt x="242689" y="29481"/>
                </a:lnTo>
                <a:lnTo>
                  <a:pt x="200801" y="7792"/>
                </a:lnTo>
                <a:lnTo>
                  <a:pt x="152615"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85" name="object 157">
            <a:extLst>
              <a:ext uri="{FF2B5EF4-FFF2-40B4-BE49-F238E27FC236}">
                <a16:creationId xmlns:a16="http://schemas.microsoft.com/office/drawing/2014/main" id="{B8807C0A-5F27-4347-93C8-E60337F886BE}"/>
              </a:ext>
            </a:extLst>
          </p:cNvPr>
          <p:cNvSpPr/>
          <p:nvPr/>
        </p:nvSpPr>
        <p:spPr>
          <a:xfrm>
            <a:off x="5285746" y="4349296"/>
            <a:ext cx="250276" cy="250276"/>
          </a:xfrm>
          <a:custGeom>
            <a:avLst/>
            <a:gdLst/>
            <a:ahLst/>
            <a:cxnLst/>
            <a:rect l="l" t="t" r="r" b="b"/>
            <a:pathLst>
              <a:path w="336550" h="336550">
                <a:moveTo>
                  <a:pt x="168160" y="0"/>
                </a:moveTo>
                <a:lnTo>
                  <a:pt x="123508" y="6016"/>
                </a:lnTo>
                <a:lnTo>
                  <a:pt x="83353" y="22989"/>
                </a:lnTo>
                <a:lnTo>
                  <a:pt x="49309" y="49304"/>
                </a:lnTo>
                <a:lnTo>
                  <a:pt x="22992" y="83347"/>
                </a:lnTo>
                <a:lnTo>
                  <a:pt x="6017" y="123504"/>
                </a:lnTo>
                <a:lnTo>
                  <a:pt x="0" y="168160"/>
                </a:lnTo>
                <a:lnTo>
                  <a:pt x="6017" y="212812"/>
                </a:lnTo>
                <a:lnTo>
                  <a:pt x="22992" y="252968"/>
                </a:lnTo>
                <a:lnTo>
                  <a:pt x="49309" y="287012"/>
                </a:lnTo>
                <a:lnTo>
                  <a:pt x="83353" y="313329"/>
                </a:lnTo>
                <a:lnTo>
                  <a:pt x="123508" y="330304"/>
                </a:lnTo>
                <a:lnTo>
                  <a:pt x="168160" y="336321"/>
                </a:lnTo>
                <a:lnTo>
                  <a:pt x="212812" y="330304"/>
                </a:lnTo>
                <a:lnTo>
                  <a:pt x="252968" y="313329"/>
                </a:lnTo>
                <a:lnTo>
                  <a:pt x="263459" y="305219"/>
                </a:lnTo>
                <a:lnTo>
                  <a:pt x="168160" y="305219"/>
                </a:lnTo>
                <a:lnTo>
                  <a:pt x="124836" y="298231"/>
                </a:lnTo>
                <a:lnTo>
                  <a:pt x="87211" y="278773"/>
                </a:lnTo>
                <a:lnTo>
                  <a:pt x="57543" y="249104"/>
                </a:lnTo>
                <a:lnTo>
                  <a:pt x="38088" y="211480"/>
                </a:lnTo>
                <a:lnTo>
                  <a:pt x="31102" y="168160"/>
                </a:lnTo>
                <a:lnTo>
                  <a:pt x="38088" y="124834"/>
                </a:lnTo>
                <a:lnTo>
                  <a:pt x="57543" y="87207"/>
                </a:lnTo>
                <a:lnTo>
                  <a:pt x="87211" y="57535"/>
                </a:lnTo>
                <a:lnTo>
                  <a:pt x="124836" y="38077"/>
                </a:lnTo>
                <a:lnTo>
                  <a:pt x="168160" y="31089"/>
                </a:lnTo>
                <a:lnTo>
                  <a:pt x="263447" y="31089"/>
                </a:lnTo>
                <a:lnTo>
                  <a:pt x="252968" y="22989"/>
                </a:lnTo>
                <a:lnTo>
                  <a:pt x="212812" y="6016"/>
                </a:lnTo>
                <a:lnTo>
                  <a:pt x="168160" y="0"/>
                </a:lnTo>
                <a:close/>
              </a:path>
              <a:path w="336550" h="336550">
                <a:moveTo>
                  <a:pt x="263447" y="31089"/>
                </a:moveTo>
                <a:lnTo>
                  <a:pt x="168160" y="31089"/>
                </a:lnTo>
                <a:lnTo>
                  <a:pt x="211485" y="38077"/>
                </a:lnTo>
                <a:lnTo>
                  <a:pt x="249109" y="57535"/>
                </a:lnTo>
                <a:lnTo>
                  <a:pt x="278777" y="87207"/>
                </a:lnTo>
                <a:lnTo>
                  <a:pt x="298232" y="124834"/>
                </a:lnTo>
                <a:lnTo>
                  <a:pt x="305219" y="168160"/>
                </a:lnTo>
                <a:lnTo>
                  <a:pt x="298232" y="211480"/>
                </a:lnTo>
                <a:lnTo>
                  <a:pt x="278777" y="249104"/>
                </a:lnTo>
                <a:lnTo>
                  <a:pt x="249109" y="278773"/>
                </a:lnTo>
                <a:lnTo>
                  <a:pt x="211485" y="298231"/>
                </a:lnTo>
                <a:lnTo>
                  <a:pt x="168160" y="305219"/>
                </a:lnTo>
                <a:lnTo>
                  <a:pt x="263459" y="305219"/>
                </a:lnTo>
                <a:lnTo>
                  <a:pt x="287012" y="287012"/>
                </a:lnTo>
                <a:lnTo>
                  <a:pt x="313329" y="252968"/>
                </a:lnTo>
                <a:lnTo>
                  <a:pt x="330304" y="212812"/>
                </a:lnTo>
                <a:lnTo>
                  <a:pt x="336321" y="168160"/>
                </a:lnTo>
                <a:lnTo>
                  <a:pt x="330304" y="123504"/>
                </a:lnTo>
                <a:lnTo>
                  <a:pt x="313329" y="83347"/>
                </a:lnTo>
                <a:lnTo>
                  <a:pt x="287012" y="49304"/>
                </a:lnTo>
                <a:lnTo>
                  <a:pt x="263447"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86" name="object 158">
            <a:extLst>
              <a:ext uri="{FF2B5EF4-FFF2-40B4-BE49-F238E27FC236}">
                <a16:creationId xmlns:a16="http://schemas.microsoft.com/office/drawing/2014/main" id="{E9AC8969-02CB-204A-B544-B255106B6644}"/>
              </a:ext>
            </a:extLst>
          </p:cNvPr>
          <p:cNvSpPr/>
          <p:nvPr/>
        </p:nvSpPr>
        <p:spPr>
          <a:xfrm>
            <a:off x="4607138" y="3675752"/>
            <a:ext cx="227137" cy="227137"/>
          </a:xfrm>
          <a:custGeom>
            <a:avLst/>
            <a:gdLst/>
            <a:ahLst/>
            <a:cxnLst/>
            <a:rect l="l" t="t" r="r" b="b"/>
            <a:pathLst>
              <a:path w="305435" h="305435">
                <a:moveTo>
                  <a:pt x="152628" y="0"/>
                </a:moveTo>
                <a:lnTo>
                  <a:pt x="104441" y="7792"/>
                </a:lnTo>
                <a:lnTo>
                  <a:pt x="62550" y="29481"/>
                </a:lnTo>
                <a:lnTo>
                  <a:pt x="29490" y="62533"/>
                </a:lnTo>
                <a:lnTo>
                  <a:pt x="7794" y="104418"/>
                </a:lnTo>
                <a:lnTo>
                  <a:pt x="0" y="152603"/>
                </a:lnTo>
                <a:lnTo>
                  <a:pt x="7794" y="200788"/>
                </a:lnTo>
                <a:lnTo>
                  <a:pt x="29490" y="242676"/>
                </a:lnTo>
                <a:lnTo>
                  <a:pt x="62550" y="275733"/>
                </a:lnTo>
                <a:lnTo>
                  <a:pt x="104441" y="297425"/>
                </a:lnTo>
                <a:lnTo>
                  <a:pt x="152628" y="305219"/>
                </a:lnTo>
                <a:lnTo>
                  <a:pt x="200814" y="297425"/>
                </a:lnTo>
                <a:lnTo>
                  <a:pt x="242702" y="275733"/>
                </a:lnTo>
                <a:lnTo>
                  <a:pt x="275758" y="242676"/>
                </a:lnTo>
                <a:lnTo>
                  <a:pt x="297450" y="200788"/>
                </a:lnTo>
                <a:lnTo>
                  <a:pt x="305244" y="152603"/>
                </a:lnTo>
                <a:lnTo>
                  <a:pt x="297450" y="104418"/>
                </a:lnTo>
                <a:lnTo>
                  <a:pt x="275758" y="62533"/>
                </a:lnTo>
                <a:lnTo>
                  <a:pt x="242702" y="29481"/>
                </a:lnTo>
                <a:lnTo>
                  <a:pt x="200814" y="7792"/>
                </a:lnTo>
                <a:lnTo>
                  <a:pt x="152628"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87" name="object 159">
            <a:extLst>
              <a:ext uri="{FF2B5EF4-FFF2-40B4-BE49-F238E27FC236}">
                <a16:creationId xmlns:a16="http://schemas.microsoft.com/office/drawing/2014/main" id="{2390FC2C-B405-F246-B943-CE5091D0D422}"/>
              </a:ext>
            </a:extLst>
          </p:cNvPr>
          <p:cNvSpPr/>
          <p:nvPr/>
        </p:nvSpPr>
        <p:spPr>
          <a:xfrm>
            <a:off x="4595586" y="3664183"/>
            <a:ext cx="250276" cy="250276"/>
          </a:xfrm>
          <a:custGeom>
            <a:avLst/>
            <a:gdLst/>
            <a:ahLst/>
            <a:cxnLst/>
            <a:rect l="l" t="t" r="r" b="b"/>
            <a:pathLst>
              <a:path w="336550" h="336550">
                <a:moveTo>
                  <a:pt x="168160" y="0"/>
                </a:moveTo>
                <a:lnTo>
                  <a:pt x="123504" y="6016"/>
                </a:lnTo>
                <a:lnTo>
                  <a:pt x="83347" y="22989"/>
                </a:lnTo>
                <a:lnTo>
                  <a:pt x="49304" y="49304"/>
                </a:lnTo>
                <a:lnTo>
                  <a:pt x="22989" y="83347"/>
                </a:lnTo>
                <a:lnTo>
                  <a:pt x="6016" y="123504"/>
                </a:lnTo>
                <a:lnTo>
                  <a:pt x="0" y="168160"/>
                </a:lnTo>
                <a:lnTo>
                  <a:pt x="6016" y="212812"/>
                </a:lnTo>
                <a:lnTo>
                  <a:pt x="22989" y="252968"/>
                </a:lnTo>
                <a:lnTo>
                  <a:pt x="49304" y="287012"/>
                </a:lnTo>
                <a:lnTo>
                  <a:pt x="83347" y="313329"/>
                </a:lnTo>
                <a:lnTo>
                  <a:pt x="123504" y="330304"/>
                </a:lnTo>
                <a:lnTo>
                  <a:pt x="168160" y="336321"/>
                </a:lnTo>
                <a:lnTo>
                  <a:pt x="212811" y="330304"/>
                </a:lnTo>
                <a:lnTo>
                  <a:pt x="252964" y="313329"/>
                </a:lnTo>
                <a:lnTo>
                  <a:pt x="263455" y="305219"/>
                </a:lnTo>
                <a:lnTo>
                  <a:pt x="168160" y="305219"/>
                </a:lnTo>
                <a:lnTo>
                  <a:pt x="124834" y="298231"/>
                </a:lnTo>
                <a:lnTo>
                  <a:pt x="87207" y="278773"/>
                </a:lnTo>
                <a:lnTo>
                  <a:pt x="57535" y="249104"/>
                </a:lnTo>
                <a:lnTo>
                  <a:pt x="38077" y="211480"/>
                </a:lnTo>
                <a:lnTo>
                  <a:pt x="31089" y="168160"/>
                </a:lnTo>
                <a:lnTo>
                  <a:pt x="38077" y="124834"/>
                </a:lnTo>
                <a:lnTo>
                  <a:pt x="57535" y="87207"/>
                </a:lnTo>
                <a:lnTo>
                  <a:pt x="87207" y="57535"/>
                </a:lnTo>
                <a:lnTo>
                  <a:pt x="124834" y="38077"/>
                </a:lnTo>
                <a:lnTo>
                  <a:pt x="168160" y="31089"/>
                </a:lnTo>
                <a:lnTo>
                  <a:pt x="263443" y="31089"/>
                </a:lnTo>
                <a:lnTo>
                  <a:pt x="252964" y="22989"/>
                </a:lnTo>
                <a:lnTo>
                  <a:pt x="212811" y="6016"/>
                </a:lnTo>
                <a:lnTo>
                  <a:pt x="168160" y="0"/>
                </a:lnTo>
                <a:close/>
              </a:path>
              <a:path w="336550" h="336550">
                <a:moveTo>
                  <a:pt x="263443" y="31089"/>
                </a:moveTo>
                <a:lnTo>
                  <a:pt x="168160" y="31089"/>
                </a:lnTo>
                <a:lnTo>
                  <a:pt x="211480" y="38077"/>
                </a:lnTo>
                <a:lnTo>
                  <a:pt x="249104" y="57535"/>
                </a:lnTo>
                <a:lnTo>
                  <a:pt x="278773" y="87207"/>
                </a:lnTo>
                <a:lnTo>
                  <a:pt x="298231" y="124834"/>
                </a:lnTo>
                <a:lnTo>
                  <a:pt x="305219" y="168160"/>
                </a:lnTo>
                <a:lnTo>
                  <a:pt x="298231" y="211480"/>
                </a:lnTo>
                <a:lnTo>
                  <a:pt x="278773" y="249104"/>
                </a:lnTo>
                <a:lnTo>
                  <a:pt x="249104" y="278773"/>
                </a:lnTo>
                <a:lnTo>
                  <a:pt x="211480" y="298231"/>
                </a:lnTo>
                <a:lnTo>
                  <a:pt x="168160" y="305219"/>
                </a:lnTo>
                <a:lnTo>
                  <a:pt x="263455" y="305219"/>
                </a:lnTo>
                <a:lnTo>
                  <a:pt x="287005" y="287012"/>
                </a:lnTo>
                <a:lnTo>
                  <a:pt x="313319" y="252968"/>
                </a:lnTo>
                <a:lnTo>
                  <a:pt x="330292" y="212812"/>
                </a:lnTo>
                <a:lnTo>
                  <a:pt x="336308" y="168160"/>
                </a:lnTo>
                <a:lnTo>
                  <a:pt x="330292" y="123504"/>
                </a:lnTo>
                <a:lnTo>
                  <a:pt x="313319" y="83347"/>
                </a:lnTo>
                <a:lnTo>
                  <a:pt x="287005" y="49304"/>
                </a:lnTo>
                <a:lnTo>
                  <a:pt x="263443"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88" name="object 160">
            <a:extLst>
              <a:ext uri="{FF2B5EF4-FFF2-40B4-BE49-F238E27FC236}">
                <a16:creationId xmlns:a16="http://schemas.microsoft.com/office/drawing/2014/main" id="{749A0B01-DC44-6340-8EEC-D4E530A73F71}"/>
              </a:ext>
            </a:extLst>
          </p:cNvPr>
          <p:cNvSpPr/>
          <p:nvPr/>
        </p:nvSpPr>
        <p:spPr>
          <a:xfrm>
            <a:off x="4607138" y="4360866"/>
            <a:ext cx="227137" cy="227137"/>
          </a:xfrm>
          <a:custGeom>
            <a:avLst/>
            <a:gdLst/>
            <a:ahLst/>
            <a:cxnLst/>
            <a:rect l="l" t="t" r="r" b="b"/>
            <a:pathLst>
              <a:path w="305435" h="305435">
                <a:moveTo>
                  <a:pt x="152628" y="0"/>
                </a:moveTo>
                <a:lnTo>
                  <a:pt x="104441" y="7792"/>
                </a:lnTo>
                <a:lnTo>
                  <a:pt x="62550" y="29481"/>
                </a:lnTo>
                <a:lnTo>
                  <a:pt x="29490" y="62533"/>
                </a:lnTo>
                <a:lnTo>
                  <a:pt x="7794" y="104418"/>
                </a:lnTo>
                <a:lnTo>
                  <a:pt x="0" y="152603"/>
                </a:lnTo>
                <a:lnTo>
                  <a:pt x="7794" y="200788"/>
                </a:lnTo>
                <a:lnTo>
                  <a:pt x="29490" y="242676"/>
                </a:lnTo>
                <a:lnTo>
                  <a:pt x="62550" y="275733"/>
                </a:lnTo>
                <a:lnTo>
                  <a:pt x="104441" y="297425"/>
                </a:lnTo>
                <a:lnTo>
                  <a:pt x="152628" y="305219"/>
                </a:lnTo>
                <a:lnTo>
                  <a:pt x="200814" y="297425"/>
                </a:lnTo>
                <a:lnTo>
                  <a:pt x="242702" y="275733"/>
                </a:lnTo>
                <a:lnTo>
                  <a:pt x="275758" y="242676"/>
                </a:lnTo>
                <a:lnTo>
                  <a:pt x="297450" y="200788"/>
                </a:lnTo>
                <a:lnTo>
                  <a:pt x="305244" y="152603"/>
                </a:lnTo>
                <a:lnTo>
                  <a:pt x="297450" y="104418"/>
                </a:lnTo>
                <a:lnTo>
                  <a:pt x="275758" y="62533"/>
                </a:lnTo>
                <a:lnTo>
                  <a:pt x="242702" y="29481"/>
                </a:lnTo>
                <a:lnTo>
                  <a:pt x="200814" y="7792"/>
                </a:lnTo>
                <a:lnTo>
                  <a:pt x="152628" y="0"/>
                </a:lnTo>
                <a:close/>
              </a:path>
            </a:pathLst>
          </a:custGeom>
          <a:solidFill>
            <a:srgbClr val="FFFFFF"/>
          </a:solidFill>
        </p:spPr>
        <p:txBody>
          <a:bodyPr wrap="square" lIns="0" tIns="0" rIns="0" bIns="0" rtlCol="0"/>
          <a:lstStyle/>
          <a:p>
            <a:pPr>
              <a:defRPr/>
            </a:pPr>
            <a:endParaRPr sz="1339">
              <a:solidFill>
                <a:srgbClr val="0F0F59"/>
              </a:solidFill>
              <a:latin typeface="Calibri"/>
            </a:endParaRPr>
          </a:p>
        </p:txBody>
      </p:sp>
      <p:sp>
        <p:nvSpPr>
          <p:cNvPr id="289" name="object 161">
            <a:extLst>
              <a:ext uri="{FF2B5EF4-FFF2-40B4-BE49-F238E27FC236}">
                <a16:creationId xmlns:a16="http://schemas.microsoft.com/office/drawing/2014/main" id="{17509536-0974-1747-B59F-2154F1589EB0}"/>
              </a:ext>
            </a:extLst>
          </p:cNvPr>
          <p:cNvSpPr/>
          <p:nvPr/>
        </p:nvSpPr>
        <p:spPr>
          <a:xfrm>
            <a:off x="4595586" y="4349296"/>
            <a:ext cx="250276" cy="250276"/>
          </a:xfrm>
          <a:custGeom>
            <a:avLst/>
            <a:gdLst/>
            <a:ahLst/>
            <a:cxnLst/>
            <a:rect l="l" t="t" r="r" b="b"/>
            <a:pathLst>
              <a:path w="336550" h="336550">
                <a:moveTo>
                  <a:pt x="168160" y="0"/>
                </a:moveTo>
                <a:lnTo>
                  <a:pt x="123504" y="6016"/>
                </a:lnTo>
                <a:lnTo>
                  <a:pt x="83347" y="22989"/>
                </a:lnTo>
                <a:lnTo>
                  <a:pt x="49304" y="49304"/>
                </a:lnTo>
                <a:lnTo>
                  <a:pt x="22989" y="83347"/>
                </a:lnTo>
                <a:lnTo>
                  <a:pt x="6016" y="123504"/>
                </a:lnTo>
                <a:lnTo>
                  <a:pt x="0" y="168160"/>
                </a:lnTo>
                <a:lnTo>
                  <a:pt x="6016" y="212812"/>
                </a:lnTo>
                <a:lnTo>
                  <a:pt x="22989" y="252968"/>
                </a:lnTo>
                <a:lnTo>
                  <a:pt x="49304" y="287012"/>
                </a:lnTo>
                <a:lnTo>
                  <a:pt x="83347" y="313329"/>
                </a:lnTo>
                <a:lnTo>
                  <a:pt x="123504" y="330304"/>
                </a:lnTo>
                <a:lnTo>
                  <a:pt x="168160" y="336321"/>
                </a:lnTo>
                <a:lnTo>
                  <a:pt x="212811" y="330304"/>
                </a:lnTo>
                <a:lnTo>
                  <a:pt x="252964" y="313329"/>
                </a:lnTo>
                <a:lnTo>
                  <a:pt x="263455" y="305219"/>
                </a:lnTo>
                <a:lnTo>
                  <a:pt x="168160" y="305219"/>
                </a:lnTo>
                <a:lnTo>
                  <a:pt x="124834" y="298231"/>
                </a:lnTo>
                <a:lnTo>
                  <a:pt x="87207" y="278773"/>
                </a:lnTo>
                <a:lnTo>
                  <a:pt x="57535" y="249104"/>
                </a:lnTo>
                <a:lnTo>
                  <a:pt x="38077" y="211480"/>
                </a:lnTo>
                <a:lnTo>
                  <a:pt x="31089" y="168160"/>
                </a:lnTo>
                <a:lnTo>
                  <a:pt x="38077" y="124834"/>
                </a:lnTo>
                <a:lnTo>
                  <a:pt x="57535" y="87207"/>
                </a:lnTo>
                <a:lnTo>
                  <a:pt x="87207" y="57535"/>
                </a:lnTo>
                <a:lnTo>
                  <a:pt x="124834" y="38077"/>
                </a:lnTo>
                <a:lnTo>
                  <a:pt x="168160" y="31089"/>
                </a:lnTo>
                <a:lnTo>
                  <a:pt x="263443" y="31089"/>
                </a:lnTo>
                <a:lnTo>
                  <a:pt x="252964" y="22989"/>
                </a:lnTo>
                <a:lnTo>
                  <a:pt x="212811" y="6016"/>
                </a:lnTo>
                <a:lnTo>
                  <a:pt x="168160" y="0"/>
                </a:lnTo>
                <a:close/>
              </a:path>
              <a:path w="336550" h="336550">
                <a:moveTo>
                  <a:pt x="263443" y="31089"/>
                </a:moveTo>
                <a:lnTo>
                  <a:pt x="168160" y="31089"/>
                </a:lnTo>
                <a:lnTo>
                  <a:pt x="211480" y="38077"/>
                </a:lnTo>
                <a:lnTo>
                  <a:pt x="249104" y="57535"/>
                </a:lnTo>
                <a:lnTo>
                  <a:pt x="278773" y="87207"/>
                </a:lnTo>
                <a:lnTo>
                  <a:pt x="298231" y="124834"/>
                </a:lnTo>
                <a:lnTo>
                  <a:pt x="305219" y="168160"/>
                </a:lnTo>
                <a:lnTo>
                  <a:pt x="298231" y="211480"/>
                </a:lnTo>
                <a:lnTo>
                  <a:pt x="278773" y="249104"/>
                </a:lnTo>
                <a:lnTo>
                  <a:pt x="249104" y="278773"/>
                </a:lnTo>
                <a:lnTo>
                  <a:pt x="211480" y="298231"/>
                </a:lnTo>
                <a:lnTo>
                  <a:pt x="168160" y="305219"/>
                </a:lnTo>
                <a:lnTo>
                  <a:pt x="263455" y="305219"/>
                </a:lnTo>
                <a:lnTo>
                  <a:pt x="287005" y="287012"/>
                </a:lnTo>
                <a:lnTo>
                  <a:pt x="313319" y="252968"/>
                </a:lnTo>
                <a:lnTo>
                  <a:pt x="330292" y="212812"/>
                </a:lnTo>
                <a:lnTo>
                  <a:pt x="336308" y="168160"/>
                </a:lnTo>
                <a:lnTo>
                  <a:pt x="330292" y="123504"/>
                </a:lnTo>
                <a:lnTo>
                  <a:pt x="313319" y="83347"/>
                </a:lnTo>
                <a:lnTo>
                  <a:pt x="287005" y="49304"/>
                </a:lnTo>
                <a:lnTo>
                  <a:pt x="263443" y="31089"/>
                </a:lnTo>
                <a:close/>
              </a:path>
            </a:pathLst>
          </a:custGeom>
          <a:solidFill>
            <a:srgbClr val="0E0E59"/>
          </a:solidFill>
        </p:spPr>
        <p:txBody>
          <a:bodyPr wrap="square" lIns="0" tIns="0" rIns="0" bIns="0" rtlCol="0"/>
          <a:lstStyle/>
          <a:p>
            <a:pPr>
              <a:defRPr/>
            </a:pPr>
            <a:endParaRPr sz="1339">
              <a:solidFill>
                <a:srgbClr val="0F0F59"/>
              </a:solidFill>
              <a:latin typeface="Calibri"/>
            </a:endParaRPr>
          </a:p>
        </p:txBody>
      </p:sp>
      <p:sp>
        <p:nvSpPr>
          <p:cNvPr id="290" name="object 326">
            <a:extLst>
              <a:ext uri="{FF2B5EF4-FFF2-40B4-BE49-F238E27FC236}">
                <a16:creationId xmlns:a16="http://schemas.microsoft.com/office/drawing/2014/main" id="{15FF971E-3830-C743-B263-7BD18D5DC952}"/>
              </a:ext>
            </a:extLst>
          </p:cNvPr>
          <p:cNvSpPr txBox="1"/>
          <p:nvPr/>
        </p:nvSpPr>
        <p:spPr>
          <a:xfrm>
            <a:off x="5929472" y="6455079"/>
            <a:ext cx="864633" cy="181250"/>
          </a:xfrm>
          <a:prstGeom prst="rect">
            <a:avLst/>
          </a:prstGeom>
        </p:spPr>
        <p:txBody>
          <a:bodyPr vert="horz" wrap="square" lIns="0" tIns="9444" rIns="0" bIns="0" rtlCol="0">
            <a:spAutoFit/>
          </a:bodyPr>
          <a:lstStyle/>
          <a:p>
            <a:pPr marL="9445">
              <a:spcBef>
                <a:spcPts val="74"/>
              </a:spcBef>
              <a:defRPr/>
            </a:pPr>
            <a:r>
              <a:rPr sz="1116" b="1" dirty="0">
                <a:solidFill>
                  <a:srgbClr val="8400D9"/>
                </a:solidFill>
                <a:cs typeface="Core Sans C 65"/>
              </a:rPr>
              <a:t>P</a:t>
            </a:r>
            <a:r>
              <a:rPr sz="1116" b="1" spc="4" dirty="0">
                <a:solidFill>
                  <a:srgbClr val="8400D9"/>
                </a:solidFill>
                <a:cs typeface="Core Sans C 65"/>
              </a:rPr>
              <a:t>R</a:t>
            </a:r>
            <a:r>
              <a:rPr sz="1116" b="1" spc="7" dirty="0">
                <a:solidFill>
                  <a:srgbClr val="8400D9"/>
                </a:solidFill>
                <a:cs typeface="Core Sans C 65"/>
              </a:rPr>
              <a:t>O</a:t>
            </a:r>
            <a:r>
              <a:rPr sz="1116" b="1" spc="-4" dirty="0">
                <a:solidFill>
                  <a:srgbClr val="8400D9"/>
                </a:solidFill>
                <a:cs typeface="Core Sans C 65"/>
              </a:rPr>
              <a:t>C</a:t>
            </a:r>
            <a:r>
              <a:rPr sz="1116" b="1" dirty="0">
                <a:solidFill>
                  <a:srgbClr val="8400D9"/>
                </a:solidFill>
                <a:cs typeface="Core Sans C 65"/>
              </a:rPr>
              <a:t>E</a:t>
            </a:r>
            <a:r>
              <a:rPr sz="1116" b="1" spc="-4" dirty="0">
                <a:solidFill>
                  <a:srgbClr val="8400D9"/>
                </a:solidFill>
                <a:cs typeface="Core Sans C 65"/>
              </a:rPr>
              <a:t>S</a:t>
            </a:r>
            <a:r>
              <a:rPr sz="1116" b="1" dirty="0">
                <a:solidFill>
                  <a:srgbClr val="8400D9"/>
                </a:solidFill>
                <a:cs typeface="Core Sans C 65"/>
              </a:rPr>
              <a:t>S</a:t>
            </a:r>
            <a:r>
              <a:rPr sz="1116" b="1" spc="11" dirty="0">
                <a:solidFill>
                  <a:srgbClr val="8400D9"/>
                </a:solidFill>
                <a:cs typeface="Core Sans C 65"/>
              </a:rPr>
              <a:t>O</a:t>
            </a:r>
            <a:r>
              <a:rPr sz="1116" b="1" dirty="0">
                <a:solidFill>
                  <a:srgbClr val="8400D9"/>
                </a:solidFill>
                <a:cs typeface="Core Sans C 65"/>
              </a:rPr>
              <a:t>R</a:t>
            </a:r>
            <a:endParaRPr sz="1116" b="1" dirty="0">
              <a:solidFill>
                <a:srgbClr val="0F0F59"/>
              </a:solidFill>
              <a:cs typeface="Core Sans C 65"/>
            </a:endParaRPr>
          </a:p>
        </p:txBody>
      </p:sp>
      <p:sp>
        <p:nvSpPr>
          <p:cNvPr id="291" name="object 453">
            <a:extLst>
              <a:ext uri="{FF2B5EF4-FFF2-40B4-BE49-F238E27FC236}">
                <a16:creationId xmlns:a16="http://schemas.microsoft.com/office/drawing/2014/main" id="{DF7AFCBE-C5E1-7148-A091-5B3F0B623FC0}"/>
              </a:ext>
            </a:extLst>
          </p:cNvPr>
          <p:cNvSpPr txBox="1"/>
          <p:nvPr/>
        </p:nvSpPr>
        <p:spPr>
          <a:xfrm>
            <a:off x="10405915" y="4575651"/>
            <a:ext cx="751772" cy="181250"/>
          </a:xfrm>
          <a:prstGeom prst="rect">
            <a:avLst/>
          </a:prstGeom>
        </p:spPr>
        <p:txBody>
          <a:bodyPr vert="horz" wrap="square" lIns="0" tIns="9444" rIns="0" bIns="0" rtlCol="0">
            <a:spAutoFit/>
          </a:bodyPr>
          <a:lstStyle/>
          <a:p>
            <a:pPr marL="9445">
              <a:spcBef>
                <a:spcPts val="74"/>
              </a:spcBef>
              <a:defRPr/>
            </a:pPr>
            <a:r>
              <a:rPr sz="1116" b="1" spc="33" dirty="0">
                <a:solidFill>
                  <a:srgbClr val="4BC6FF"/>
                </a:solidFill>
                <a:cs typeface="Core Sans C 65"/>
              </a:rPr>
              <a:t>P</a:t>
            </a:r>
            <a:r>
              <a:rPr sz="1116" b="1" spc="37" dirty="0">
                <a:solidFill>
                  <a:srgbClr val="4BC6FF"/>
                </a:solidFill>
                <a:cs typeface="Core Sans C 65"/>
              </a:rPr>
              <a:t>R</a:t>
            </a:r>
            <a:r>
              <a:rPr sz="1116" b="1" spc="4" dirty="0">
                <a:solidFill>
                  <a:srgbClr val="4BC6FF"/>
                </a:solidFill>
                <a:cs typeface="Core Sans C 65"/>
              </a:rPr>
              <a:t>O</a:t>
            </a:r>
            <a:r>
              <a:rPr sz="1116" b="1" spc="30" dirty="0">
                <a:solidFill>
                  <a:srgbClr val="4BC6FF"/>
                </a:solidFill>
                <a:cs typeface="Core Sans C 65"/>
              </a:rPr>
              <a:t>V</a:t>
            </a:r>
            <a:r>
              <a:rPr sz="1116" b="1" spc="45" dirty="0">
                <a:solidFill>
                  <a:srgbClr val="4BC6FF"/>
                </a:solidFill>
                <a:cs typeface="Core Sans C 65"/>
              </a:rPr>
              <a:t>I</a:t>
            </a:r>
            <a:r>
              <a:rPr sz="1116" b="1" spc="48" dirty="0">
                <a:solidFill>
                  <a:srgbClr val="4BC6FF"/>
                </a:solidFill>
                <a:cs typeface="Core Sans C 65"/>
              </a:rPr>
              <a:t>DE</a:t>
            </a:r>
            <a:r>
              <a:rPr sz="1116" b="1" dirty="0">
                <a:solidFill>
                  <a:srgbClr val="4BC6FF"/>
                </a:solidFill>
                <a:cs typeface="Core Sans C 65"/>
              </a:rPr>
              <a:t>R</a:t>
            </a:r>
            <a:endParaRPr sz="1116" b="1" dirty="0">
              <a:solidFill>
                <a:srgbClr val="0F0F59"/>
              </a:solidFill>
              <a:cs typeface="Core Sans C 65"/>
            </a:endParaRPr>
          </a:p>
        </p:txBody>
      </p:sp>
      <p:grpSp>
        <p:nvGrpSpPr>
          <p:cNvPr id="292" name="Group 291">
            <a:extLst>
              <a:ext uri="{FF2B5EF4-FFF2-40B4-BE49-F238E27FC236}">
                <a16:creationId xmlns:a16="http://schemas.microsoft.com/office/drawing/2014/main" id="{2A2DB944-37A1-0F47-AAE4-0D30048069B7}"/>
              </a:ext>
            </a:extLst>
          </p:cNvPr>
          <p:cNvGrpSpPr/>
          <p:nvPr/>
        </p:nvGrpSpPr>
        <p:grpSpPr>
          <a:xfrm>
            <a:off x="10024623" y="3814422"/>
            <a:ext cx="447192" cy="530302"/>
            <a:chOff x="9801779" y="3245231"/>
            <a:chExt cx="447192" cy="530302"/>
          </a:xfrm>
        </p:grpSpPr>
        <p:sp>
          <p:nvSpPr>
            <p:cNvPr id="293" name="object 96">
              <a:extLst>
                <a:ext uri="{FF2B5EF4-FFF2-40B4-BE49-F238E27FC236}">
                  <a16:creationId xmlns:a16="http://schemas.microsoft.com/office/drawing/2014/main" id="{F95F9E1D-BC6E-BE4B-B82B-7DBAFBB77DCA}"/>
                </a:ext>
              </a:extLst>
            </p:cNvPr>
            <p:cNvSpPr/>
            <p:nvPr/>
          </p:nvSpPr>
          <p:spPr>
            <a:xfrm>
              <a:off x="9801779" y="3245231"/>
              <a:ext cx="447192" cy="530302"/>
            </a:xfrm>
            <a:custGeom>
              <a:avLst/>
              <a:gdLst/>
              <a:ahLst/>
              <a:cxnLst/>
              <a:rect l="l" t="t" r="r" b="b"/>
              <a:pathLst>
                <a:path w="601344" h="713104">
                  <a:moveTo>
                    <a:pt x="0" y="0"/>
                  </a:moveTo>
                  <a:lnTo>
                    <a:pt x="601027" y="0"/>
                  </a:lnTo>
                  <a:lnTo>
                    <a:pt x="601027" y="712876"/>
                  </a:lnTo>
                  <a:lnTo>
                    <a:pt x="0" y="712876"/>
                  </a:lnTo>
                  <a:lnTo>
                    <a:pt x="0" y="0"/>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294" name="object 97">
              <a:extLst>
                <a:ext uri="{FF2B5EF4-FFF2-40B4-BE49-F238E27FC236}">
                  <a16:creationId xmlns:a16="http://schemas.microsoft.com/office/drawing/2014/main" id="{0AD7B9A2-281B-304D-A2A2-940325CB7C08}"/>
                </a:ext>
              </a:extLst>
            </p:cNvPr>
            <p:cNvSpPr/>
            <p:nvPr/>
          </p:nvSpPr>
          <p:spPr>
            <a:xfrm>
              <a:off x="9950692" y="3392910"/>
              <a:ext cx="245082" cy="0"/>
            </a:xfrm>
            <a:custGeom>
              <a:avLst/>
              <a:gdLst/>
              <a:ahLst/>
              <a:cxnLst/>
              <a:rect l="l" t="t" r="r" b="b"/>
              <a:pathLst>
                <a:path w="329565">
                  <a:moveTo>
                    <a:pt x="0" y="0"/>
                  </a:moveTo>
                  <a:lnTo>
                    <a:pt x="329526"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295" name="object 98">
              <a:extLst>
                <a:ext uri="{FF2B5EF4-FFF2-40B4-BE49-F238E27FC236}">
                  <a16:creationId xmlns:a16="http://schemas.microsoft.com/office/drawing/2014/main" id="{CC0BAC81-9027-7B4A-B041-3E043BEEAEE5}"/>
                </a:ext>
              </a:extLst>
            </p:cNvPr>
            <p:cNvSpPr/>
            <p:nvPr/>
          </p:nvSpPr>
          <p:spPr>
            <a:xfrm>
              <a:off x="9950692" y="3355399"/>
              <a:ext cx="197860" cy="0"/>
            </a:xfrm>
            <a:custGeom>
              <a:avLst/>
              <a:gdLst/>
              <a:ahLst/>
              <a:cxnLst/>
              <a:rect l="l" t="t" r="r" b="b"/>
              <a:pathLst>
                <a:path w="266065">
                  <a:moveTo>
                    <a:pt x="0" y="0"/>
                  </a:moveTo>
                  <a:lnTo>
                    <a:pt x="266026"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296" name="object 99">
              <a:extLst>
                <a:ext uri="{FF2B5EF4-FFF2-40B4-BE49-F238E27FC236}">
                  <a16:creationId xmlns:a16="http://schemas.microsoft.com/office/drawing/2014/main" id="{71771930-F62E-FF4F-9DA6-220162F13A2C}"/>
                </a:ext>
              </a:extLst>
            </p:cNvPr>
            <p:cNvSpPr/>
            <p:nvPr/>
          </p:nvSpPr>
          <p:spPr>
            <a:xfrm>
              <a:off x="9950692" y="3317890"/>
              <a:ext cx="148277" cy="0"/>
            </a:xfrm>
            <a:custGeom>
              <a:avLst/>
              <a:gdLst/>
              <a:ahLst/>
              <a:cxnLst/>
              <a:rect l="l" t="t" r="r" b="b"/>
              <a:pathLst>
                <a:path w="199390">
                  <a:moveTo>
                    <a:pt x="0" y="0"/>
                  </a:moveTo>
                  <a:lnTo>
                    <a:pt x="199009"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297" name="object 100">
              <a:extLst>
                <a:ext uri="{FF2B5EF4-FFF2-40B4-BE49-F238E27FC236}">
                  <a16:creationId xmlns:a16="http://schemas.microsoft.com/office/drawing/2014/main" id="{EBA78FD3-EA2B-014D-B186-0A4CC0318441}"/>
                </a:ext>
              </a:extLst>
            </p:cNvPr>
            <p:cNvSpPr/>
            <p:nvPr/>
          </p:nvSpPr>
          <p:spPr>
            <a:xfrm>
              <a:off x="9848916" y="3296288"/>
              <a:ext cx="63759" cy="121662"/>
            </a:xfrm>
            <a:prstGeom prst="rect">
              <a:avLst/>
            </a:prstGeom>
            <a:blipFill>
              <a:blip r:embed="rId9" cstate="print"/>
              <a:stretch>
                <a:fillRect/>
              </a:stretch>
            </a:blipFill>
          </p:spPr>
          <p:txBody>
            <a:bodyPr wrap="square" lIns="0" tIns="0" rIns="0" bIns="0" rtlCol="0"/>
            <a:lstStyle/>
            <a:p>
              <a:pPr>
                <a:defRPr/>
              </a:pPr>
              <a:endParaRPr sz="1339">
                <a:solidFill>
                  <a:srgbClr val="0F0F59"/>
                </a:solidFill>
                <a:latin typeface="Calibri"/>
              </a:endParaRPr>
            </a:p>
          </p:txBody>
        </p:sp>
        <p:sp>
          <p:nvSpPr>
            <p:cNvPr id="298" name="object 101">
              <a:extLst>
                <a:ext uri="{FF2B5EF4-FFF2-40B4-BE49-F238E27FC236}">
                  <a16:creationId xmlns:a16="http://schemas.microsoft.com/office/drawing/2014/main" id="{B4A4C5D1-E650-9942-A600-A0C6E8A10217}"/>
                </a:ext>
              </a:extLst>
            </p:cNvPr>
            <p:cNvSpPr/>
            <p:nvPr/>
          </p:nvSpPr>
          <p:spPr>
            <a:xfrm>
              <a:off x="9875220" y="3501363"/>
              <a:ext cx="75083" cy="0"/>
            </a:xfrm>
            <a:custGeom>
              <a:avLst/>
              <a:gdLst/>
              <a:ahLst/>
              <a:cxnLst/>
              <a:rect l="l" t="t" r="r" b="b"/>
              <a:pathLst>
                <a:path w="100965">
                  <a:moveTo>
                    <a:pt x="0" y="0"/>
                  </a:moveTo>
                  <a:lnTo>
                    <a:pt x="100482"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299" name="object 102">
              <a:extLst>
                <a:ext uri="{FF2B5EF4-FFF2-40B4-BE49-F238E27FC236}">
                  <a16:creationId xmlns:a16="http://schemas.microsoft.com/office/drawing/2014/main" id="{EAB8922F-9E09-7D4A-8588-9F40AC4CA494}"/>
                </a:ext>
              </a:extLst>
            </p:cNvPr>
            <p:cNvSpPr/>
            <p:nvPr/>
          </p:nvSpPr>
          <p:spPr>
            <a:xfrm>
              <a:off x="9947934" y="3538458"/>
              <a:ext cx="123249" cy="0"/>
            </a:xfrm>
            <a:custGeom>
              <a:avLst/>
              <a:gdLst/>
              <a:ahLst/>
              <a:cxnLst/>
              <a:rect l="l" t="t" r="r" b="b"/>
              <a:pathLst>
                <a:path w="165734">
                  <a:moveTo>
                    <a:pt x="0" y="0"/>
                  </a:moveTo>
                  <a:lnTo>
                    <a:pt x="165519"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300" name="object 103">
              <a:extLst>
                <a:ext uri="{FF2B5EF4-FFF2-40B4-BE49-F238E27FC236}">
                  <a16:creationId xmlns:a16="http://schemas.microsoft.com/office/drawing/2014/main" id="{0EC29F25-6F15-E14F-8315-568732D38E4B}"/>
                </a:ext>
              </a:extLst>
            </p:cNvPr>
            <p:cNvSpPr/>
            <p:nvPr/>
          </p:nvSpPr>
          <p:spPr>
            <a:xfrm>
              <a:off x="9876649" y="3538458"/>
              <a:ext cx="42500" cy="0"/>
            </a:xfrm>
            <a:custGeom>
              <a:avLst/>
              <a:gdLst/>
              <a:ahLst/>
              <a:cxnLst/>
              <a:rect l="l" t="t" r="r" b="b"/>
              <a:pathLst>
                <a:path w="57150">
                  <a:moveTo>
                    <a:pt x="0" y="0"/>
                  </a:moveTo>
                  <a:lnTo>
                    <a:pt x="56972"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301" name="object 104">
              <a:extLst>
                <a:ext uri="{FF2B5EF4-FFF2-40B4-BE49-F238E27FC236}">
                  <a16:creationId xmlns:a16="http://schemas.microsoft.com/office/drawing/2014/main" id="{9B5FC4DF-B537-7740-8918-2D301B2F642C}"/>
                </a:ext>
              </a:extLst>
            </p:cNvPr>
            <p:cNvSpPr/>
            <p:nvPr/>
          </p:nvSpPr>
          <p:spPr>
            <a:xfrm>
              <a:off x="10085380" y="3666032"/>
              <a:ext cx="110027" cy="0"/>
            </a:xfrm>
            <a:custGeom>
              <a:avLst/>
              <a:gdLst/>
              <a:ahLst/>
              <a:cxnLst/>
              <a:rect l="l" t="t" r="r" b="b"/>
              <a:pathLst>
                <a:path w="147955">
                  <a:moveTo>
                    <a:pt x="147955" y="0"/>
                  </a:moveTo>
                  <a:lnTo>
                    <a:pt x="0"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302" name="object 105">
              <a:extLst>
                <a:ext uri="{FF2B5EF4-FFF2-40B4-BE49-F238E27FC236}">
                  <a16:creationId xmlns:a16="http://schemas.microsoft.com/office/drawing/2014/main" id="{9969BBB7-E4A5-D843-9670-B78E6D5581E4}"/>
                </a:ext>
              </a:extLst>
            </p:cNvPr>
            <p:cNvSpPr/>
            <p:nvPr/>
          </p:nvSpPr>
          <p:spPr>
            <a:xfrm>
              <a:off x="9870130" y="3622056"/>
              <a:ext cx="95861" cy="0"/>
            </a:xfrm>
            <a:custGeom>
              <a:avLst/>
              <a:gdLst/>
              <a:ahLst/>
              <a:cxnLst/>
              <a:rect l="l" t="t" r="r" b="b"/>
              <a:pathLst>
                <a:path w="128905">
                  <a:moveTo>
                    <a:pt x="128523" y="0"/>
                  </a:moveTo>
                  <a:lnTo>
                    <a:pt x="0"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303" name="object 106">
              <a:extLst>
                <a:ext uri="{FF2B5EF4-FFF2-40B4-BE49-F238E27FC236}">
                  <a16:creationId xmlns:a16="http://schemas.microsoft.com/office/drawing/2014/main" id="{1012A515-9C39-0549-8663-FA18DA32CADC}"/>
                </a:ext>
              </a:extLst>
            </p:cNvPr>
            <p:cNvSpPr/>
            <p:nvPr/>
          </p:nvSpPr>
          <p:spPr>
            <a:xfrm>
              <a:off x="9995421" y="3622056"/>
              <a:ext cx="201638" cy="0"/>
            </a:xfrm>
            <a:custGeom>
              <a:avLst/>
              <a:gdLst/>
              <a:ahLst/>
              <a:cxnLst/>
              <a:rect l="l" t="t" r="r" b="b"/>
              <a:pathLst>
                <a:path w="271144">
                  <a:moveTo>
                    <a:pt x="271094" y="0"/>
                  </a:moveTo>
                  <a:lnTo>
                    <a:pt x="0"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304" name="object 107">
              <a:extLst>
                <a:ext uri="{FF2B5EF4-FFF2-40B4-BE49-F238E27FC236}">
                  <a16:creationId xmlns:a16="http://schemas.microsoft.com/office/drawing/2014/main" id="{E6FAC152-12DE-2D4A-801F-8154933878A4}"/>
                </a:ext>
              </a:extLst>
            </p:cNvPr>
            <p:cNvSpPr/>
            <p:nvPr/>
          </p:nvSpPr>
          <p:spPr>
            <a:xfrm>
              <a:off x="9865003" y="3713779"/>
              <a:ext cx="332442" cy="0"/>
            </a:xfrm>
            <a:custGeom>
              <a:avLst/>
              <a:gdLst/>
              <a:ahLst/>
              <a:cxnLst/>
              <a:rect l="l" t="t" r="r" b="b"/>
              <a:pathLst>
                <a:path w="447040">
                  <a:moveTo>
                    <a:pt x="446468" y="0"/>
                  </a:moveTo>
                  <a:lnTo>
                    <a:pt x="0" y="0"/>
                  </a:lnTo>
                </a:path>
              </a:pathLst>
            </a:custGeom>
            <a:ln w="19050">
              <a:solidFill>
                <a:srgbClr val="4BC6FF"/>
              </a:solidFill>
            </a:ln>
          </p:spPr>
          <p:txBody>
            <a:bodyPr wrap="square" lIns="0" tIns="0" rIns="0" bIns="0" rtlCol="0"/>
            <a:lstStyle/>
            <a:p>
              <a:pPr>
                <a:defRPr/>
              </a:pPr>
              <a:endParaRPr sz="1339">
                <a:solidFill>
                  <a:srgbClr val="0F0F59"/>
                </a:solidFill>
                <a:latin typeface="Calibri"/>
              </a:endParaRPr>
            </a:p>
          </p:txBody>
        </p:sp>
        <p:sp>
          <p:nvSpPr>
            <p:cNvPr id="305" name="object 108">
              <a:extLst>
                <a:ext uri="{FF2B5EF4-FFF2-40B4-BE49-F238E27FC236}">
                  <a16:creationId xmlns:a16="http://schemas.microsoft.com/office/drawing/2014/main" id="{0826B9B4-A654-1041-90D8-D458CA23B32E}"/>
                </a:ext>
              </a:extLst>
            </p:cNvPr>
            <p:cNvSpPr/>
            <p:nvPr/>
          </p:nvSpPr>
          <p:spPr>
            <a:xfrm>
              <a:off x="10092599" y="3461810"/>
              <a:ext cx="114362" cy="122748"/>
            </a:xfrm>
            <a:prstGeom prst="rect">
              <a:avLst/>
            </a:prstGeom>
            <a:blipFill>
              <a:blip r:embed="rId10" cstate="print"/>
              <a:stretch>
                <a:fillRect/>
              </a:stretch>
            </a:blipFill>
          </p:spPr>
          <p:txBody>
            <a:bodyPr wrap="square" lIns="0" tIns="0" rIns="0" bIns="0" rtlCol="0"/>
            <a:lstStyle/>
            <a:p>
              <a:pPr>
                <a:defRPr/>
              </a:pPr>
              <a:endParaRPr sz="1339">
                <a:solidFill>
                  <a:srgbClr val="0F0F59"/>
                </a:solidFill>
                <a:latin typeface="Calibri"/>
              </a:endParaRPr>
            </a:p>
          </p:txBody>
        </p:sp>
        <p:sp>
          <p:nvSpPr>
            <p:cNvPr id="306" name="object 109">
              <a:extLst>
                <a:ext uri="{FF2B5EF4-FFF2-40B4-BE49-F238E27FC236}">
                  <a16:creationId xmlns:a16="http://schemas.microsoft.com/office/drawing/2014/main" id="{4D5F1971-4D91-214F-9238-0418A549820A}"/>
                </a:ext>
              </a:extLst>
            </p:cNvPr>
            <p:cNvSpPr/>
            <p:nvPr/>
          </p:nvSpPr>
          <p:spPr>
            <a:xfrm>
              <a:off x="9844099" y="3468893"/>
              <a:ext cx="254998" cy="108610"/>
            </a:xfrm>
            <a:custGeom>
              <a:avLst/>
              <a:gdLst/>
              <a:ahLst/>
              <a:cxnLst/>
              <a:rect l="l" t="t" r="r" b="b"/>
              <a:pathLst>
                <a:path w="342900" h="146050">
                  <a:moveTo>
                    <a:pt x="342341" y="146011"/>
                  </a:moveTo>
                  <a:lnTo>
                    <a:pt x="0" y="146011"/>
                  </a:lnTo>
                  <a:lnTo>
                    <a:pt x="0" y="0"/>
                  </a:lnTo>
                  <a:lnTo>
                    <a:pt x="342341" y="0"/>
                  </a:lnTo>
                  <a:lnTo>
                    <a:pt x="342341" y="146011"/>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grpSp>
      <p:sp>
        <p:nvSpPr>
          <p:cNvPr id="307" name="object 113">
            <a:extLst>
              <a:ext uri="{FF2B5EF4-FFF2-40B4-BE49-F238E27FC236}">
                <a16:creationId xmlns:a16="http://schemas.microsoft.com/office/drawing/2014/main" id="{4E31B890-F660-8448-8BFC-647F2C22A1A3}"/>
              </a:ext>
            </a:extLst>
          </p:cNvPr>
          <p:cNvSpPr txBox="1"/>
          <p:nvPr/>
        </p:nvSpPr>
        <p:spPr>
          <a:xfrm>
            <a:off x="10633987" y="3997403"/>
            <a:ext cx="519913" cy="177323"/>
          </a:xfrm>
          <a:prstGeom prst="rect">
            <a:avLst/>
          </a:prstGeom>
        </p:spPr>
        <p:txBody>
          <a:bodyPr vert="horz" wrap="square" lIns="0" tIns="11333" rIns="0" bIns="0" rtlCol="0">
            <a:spAutoFit/>
          </a:bodyPr>
          <a:lstStyle/>
          <a:p>
            <a:pPr marL="9445">
              <a:spcBef>
                <a:spcPts val="89"/>
              </a:spcBef>
              <a:defRPr/>
            </a:pPr>
            <a:r>
              <a:rPr sz="1078" b="1" spc="7" dirty="0">
                <a:solidFill>
                  <a:srgbClr val="4CC6FF"/>
                </a:solidFill>
                <a:cs typeface="Core Sans C 55"/>
              </a:rPr>
              <a:t>011001</a:t>
            </a:r>
            <a:endParaRPr sz="1078" b="1" dirty="0">
              <a:solidFill>
                <a:srgbClr val="4CC6FF"/>
              </a:solidFill>
              <a:cs typeface="Core Sans C 55"/>
            </a:endParaRPr>
          </a:p>
        </p:txBody>
      </p:sp>
      <p:grpSp>
        <p:nvGrpSpPr>
          <p:cNvPr id="308" name="Group 307">
            <a:extLst>
              <a:ext uri="{FF2B5EF4-FFF2-40B4-BE49-F238E27FC236}">
                <a16:creationId xmlns:a16="http://schemas.microsoft.com/office/drawing/2014/main" id="{2534ACA6-1A69-7543-B5A2-AEF47FB67F80}"/>
              </a:ext>
            </a:extLst>
          </p:cNvPr>
          <p:cNvGrpSpPr/>
          <p:nvPr/>
        </p:nvGrpSpPr>
        <p:grpSpPr>
          <a:xfrm>
            <a:off x="1301307" y="3787600"/>
            <a:ext cx="447192" cy="530302"/>
            <a:chOff x="1078463" y="3218409"/>
            <a:chExt cx="447192" cy="530302"/>
          </a:xfrm>
        </p:grpSpPr>
        <p:sp>
          <p:nvSpPr>
            <p:cNvPr id="309" name="object 17">
              <a:extLst>
                <a:ext uri="{FF2B5EF4-FFF2-40B4-BE49-F238E27FC236}">
                  <a16:creationId xmlns:a16="http://schemas.microsoft.com/office/drawing/2014/main" id="{FDEE5FBE-C372-984E-9982-2E80E1C77600}"/>
                </a:ext>
              </a:extLst>
            </p:cNvPr>
            <p:cNvSpPr/>
            <p:nvPr/>
          </p:nvSpPr>
          <p:spPr>
            <a:xfrm>
              <a:off x="1078463" y="3218409"/>
              <a:ext cx="447192" cy="530302"/>
            </a:xfrm>
            <a:custGeom>
              <a:avLst/>
              <a:gdLst/>
              <a:ahLst/>
              <a:cxnLst/>
              <a:rect l="l" t="t" r="r" b="b"/>
              <a:pathLst>
                <a:path w="601344" h="713104">
                  <a:moveTo>
                    <a:pt x="0" y="0"/>
                  </a:moveTo>
                  <a:lnTo>
                    <a:pt x="601027" y="0"/>
                  </a:lnTo>
                  <a:lnTo>
                    <a:pt x="601027" y="712876"/>
                  </a:lnTo>
                  <a:lnTo>
                    <a:pt x="0" y="712876"/>
                  </a:lnTo>
                  <a:lnTo>
                    <a:pt x="0" y="0"/>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310" name="object 18">
              <a:extLst>
                <a:ext uri="{FF2B5EF4-FFF2-40B4-BE49-F238E27FC236}">
                  <a16:creationId xmlns:a16="http://schemas.microsoft.com/office/drawing/2014/main" id="{2598F6E7-FF9F-C742-9F9D-4A094AFBDFF1}"/>
                </a:ext>
              </a:extLst>
            </p:cNvPr>
            <p:cNvSpPr/>
            <p:nvPr/>
          </p:nvSpPr>
          <p:spPr>
            <a:xfrm>
              <a:off x="1227383" y="3366090"/>
              <a:ext cx="245082" cy="0"/>
            </a:xfrm>
            <a:custGeom>
              <a:avLst/>
              <a:gdLst/>
              <a:ahLst/>
              <a:cxnLst/>
              <a:rect l="l" t="t" r="r" b="b"/>
              <a:pathLst>
                <a:path w="329564">
                  <a:moveTo>
                    <a:pt x="0" y="0"/>
                  </a:moveTo>
                  <a:lnTo>
                    <a:pt x="329526"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1" name="object 19">
              <a:extLst>
                <a:ext uri="{FF2B5EF4-FFF2-40B4-BE49-F238E27FC236}">
                  <a16:creationId xmlns:a16="http://schemas.microsoft.com/office/drawing/2014/main" id="{4979BC89-D0AB-4148-BAE2-27C39895DD1D}"/>
                </a:ext>
              </a:extLst>
            </p:cNvPr>
            <p:cNvSpPr/>
            <p:nvPr/>
          </p:nvSpPr>
          <p:spPr>
            <a:xfrm>
              <a:off x="1227383" y="3328579"/>
              <a:ext cx="197860" cy="0"/>
            </a:xfrm>
            <a:custGeom>
              <a:avLst/>
              <a:gdLst/>
              <a:ahLst/>
              <a:cxnLst/>
              <a:rect l="l" t="t" r="r" b="b"/>
              <a:pathLst>
                <a:path w="266064">
                  <a:moveTo>
                    <a:pt x="0" y="0"/>
                  </a:moveTo>
                  <a:lnTo>
                    <a:pt x="266026"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2" name="object 20">
              <a:extLst>
                <a:ext uri="{FF2B5EF4-FFF2-40B4-BE49-F238E27FC236}">
                  <a16:creationId xmlns:a16="http://schemas.microsoft.com/office/drawing/2014/main" id="{421758E2-9907-244F-8C07-8DBF688265BD}"/>
                </a:ext>
              </a:extLst>
            </p:cNvPr>
            <p:cNvSpPr/>
            <p:nvPr/>
          </p:nvSpPr>
          <p:spPr>
            <a:xfrm>
              <a:off x="1227382" y="3291064"/>
              <a:ext cx="148277" cy="0"/>
            </a:xfrm>
            <a:custGeom>
              <a:avLst/>
              <a:gdLst/>
              <a:ahLst/>
              <a:cxnLst/>
              <a:rect l="l" t="t" r="r" b="b"/>
              <a:pathLst>
                <a:path w="199389">
                  <a:moveTo>
                    <a:pt x="0" y="0"/>
                  </a:moveTo>
                  <a:lnTo>
                    <a:pt x="199009"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3" name="object 21">
              <a:extLst>
                <a:ext uri="{FF2B5EF4-FFF2-40B4-BE49-F238E27FC236}">
                  <a16:creationId xmlns:a16="http://schemas.microsoft.com/office/drawing/2014/main" id="{05E8EF9B-783E-BF45-94FC-C4388CDAFDC3}"/>
                </a:ext>
              </a:extLst>
            </p:cNvPr>
            <p:cNvSpPr/>
            <p:nvPr/>
          </p:nvSpPr>
          <p:spPr>
            <a:xfrm>
              <a:off x="1125596" y="3269467"/>
              <a:ext cx="63768" cy="121662"/>
            </a:xfrm>
            <a:prstGeom prst="rect">
              <a:avLst/>
            </a:prstGeom>
            <a:blipFill>
              <a:blip r:embed="rId11" cstate="print"/>
              <a:stretch>
                <a:fillRect/>
              </a:stretch>
            </a:blipFill>
          </p:spPr>
          <p:txBody>
            <a:bodyPr wrap="square" lIns="0" tIns="0" rIns="0" bIns="0" rtlCol="0"/>
            <a:lstStyle/>
            <a:p>
              <a:pPr>
                <a:defRPr/>
              </a:pPr>
              <a:endParaRPr sz="1339">
                <a:solidFill>
                  <a:srgbClr val="0F0F59"/>
                </a:solidFill>
                <a:latin typeface="Calibri"/>
              </a:endParaRPr>
            </a:p>
          </p:txBody>
        </p:sp>
        <p:sp>
          <p:nvSpPr>
            <p:cNvPr id="314" name="object 22">
              <a:extLst>
                <a:ext uri="{FF2B5EF4-FFF2-40B4-BE49-F238E27FC236}">
                  <a16:creationId xmlns:a16="http://schemas.microsoft.com/office/drawing/2014/main" id="{90E64037-0C43-604E-85FC-A91D19A61286}"/>
                </a:ext>
              </a:extLst>
            </p:cNvPr>
            <p:cNvSpPr/>
            <p:nvPr/>
          </p:nvSpPr>
          <p:spPr>
            <a:xfrm>
              <a:off x="1151901" y="3474548"/>
              <a:ext cx="75083" cy="0"/>
            </a:xfrm>
            <a:custGeom>
              <a:avLst/>
              <a:gdLst/>
              <a:ahLst/>
              <a:cxnLst/>
              <a:rect l="l" t="t" r="r" b="b"/>
              <a:pathLst>
                <a:path w="100964">
                  <a:moveTo>
                    <a:pt x="0" y="0"/>
                  </a:moveTo>
                  <a:lnTo>
                    <a:pt x="100495"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5" name="object 23">
              <a:extLst>
                <a:ext uri="{FF2B5EF4-FFF2-40B4-BE49-F238E27FC236}">
                  <a16:creationId xmlns:a16="http://schemas.microsoft.com/office/drawing/2014/main" id="{C1B235D6-2EAC-A444-BFF2-00A4D7C10492}"/>
                </a:ext>
              </a:extLst>
            </p:cNvPr>
            <p:cNvSpPr/>
            <p:nvPr/>
          </p:nvSpPr>
          <p:spPr>
            <a:xfrm>
              <a:off x="1224625" y="3511638"/>
              <a:ext cx="123249" cy="0"/>
            </a:xfrm>
            <a:custGeom>
              <a:avLst/>
              <a:gdLst/>
              <a:ahLst/>
              <a:cxnLst/>
              <a:rect l="l" t="t" r="r" b="b"/>
              <a:pathLst>
                <a:path w="165735">
                  <a:moveTo>
                    <a:pt x="0" y="0"/>
                  </a:moveTo>
                  <a:lnTo>
                    <a:pt x="165506"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6" name="object 24">
              <a:extLst>
                <a:ext uri="{FF2B5EF4-FFF2-40B4-BE49-F238E27FC236}">
                  <a16:creationId xmlns:a16="http://schemas.microsoft.com/office/drawing/2014/main" id="{B7B59F85-91F5-9A45-8364-CB072A4FDD3C}"/>
                </a:ext>
              </a:extLst>
            </p:cNvPr>
            <p:cNvSpPr/>
            <p:nvPr/>
          </p:nvSpPr>
          <p:spPr>
            <a:xfrm>
              <a:off x="1153339" y="3511638"/>
              <a:ext cx="42500" cy="0"/>
            </a:xfrm>
            <a:custGeom>
              <a:avLst/>
              <a:gdLst/>
              <a:ahLst/>
              <a:cxnLst/>
              <a:rect l="l" t="t" r="r" b="b"/>
              <a:pathLst>
                <a:path w="57150">
                  <a:moveTo>
                    <a:pt x="0" y="0"/>
                  </a:moveTo>
                  <a:lnTo>
                    <a:pt x="56972"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7" name="object 25">
              <a:extLst>
                <a:ext uri="{FF2B5EF4-FFF2-40B4-BE49-F238E27FC236}">
                  <a16:creationId xmlns:a16="http://schemas.microsoft.com/office/drawing/2014/main" id="{A0EB1EE9-12BE-A440-BBD6-955E0E3D5139}"/>
                </a:ext>
              </a:extLst>
            </p:cNvPr>
            <p:cNvSpPr/>
            <p:nvPr/>
          </p:nvSpPr>
          <p:spPr>
            <a:xfrm>
              <a:off x="1362070" y="3639206"/>
              <a:ext cx="110027" cy="0"/>
            </a:xfrm>
            <a:custGeom>
              <a:avLst/>
              <a:gdLst/>
              <a:ahLst/>
              <a:cxnLst/>
              <a:rect l="l" t="t" r="r" b="b"/>
              <a:pathLst>
                <a:path w="147955">
                  <a:moveTo>
                    <a:pt x="147955" y="0"/>
                  </a:moveTo>
                  <a:lnTo>
                    <a:pt x="0"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8" name="object 26">
              <a:extLst>
                <a:ext uri="{FF2B5EF4-FFF2-40B4-BE49-F238E27FC236}">
                  <a16:creationId xmlns:a16="http://schemas.microsoft.com/office/drawing/2014/main" id="{7FAE3C65-C42B-0A47-9ACD-C33A7386F36E}"/>
                </a:ext>
              </a:extLst>
            </p:cNvPr>
            <p:cNvSpPr/>
            <p:nvPr/>
          </p:nvSpPr>
          <p:spPr>
            <a:xfrm>
              <a:off x="1146820" y="3595232"/>
              <a:ext cx="95861" cy="0"/>
            </a:xfrm>
            <a:custGeom>
              <a:avLst/>
              <a:gdLst/>
              <a:ahLst/>
              <a:cxnLst/>
              <a:rect l="l" t="t" r="r" b="b"/>
              <a:pathLst>
                <a:path w="128905">
                  <a:moveTo>
                    <a:pt x="128524" y="0"/>
                  </a:moveTo>
                  <a:lnTo>
                    <a:pt x="0"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19" name="object 27">
              <a:extLst>
                <a:ext uri="{FF2B5EF4-FFF2-40B4-BE49-F238E27FC236}">
                  <a16:creationId xmlns:a16="http://schemas.microsoft.com/office/drawing/2014/main" id="{BABA8E68-57A7-4C45-BAB8-A3EFD8418634}"/>
                </a:ext>
              </a:extLst>
            </p:cNvPr>
            <p:cNvSpPr/>
            <p:nvPr/>
          </p:nvSpPr>
          <p:spPr>
            <a:xfrm>
              <a:off x="1272111" y="3595232"/>
              <a:ext cx="201638" cy="0"/>
            </a:xfrm>
            <a:custGeom>
              <a:avLst/>
              <a:gdLst/>
              <a:ahLst/>
              <a:cxnLst/>
              <a:rect l="l" t="t" r="r" b="b"/>
              <a:pathLst>
                <a:path w="271144">
                  <a:moveTo>
                    <a:pt x="271094" y="0"/>
                  </a:moveTo>
                  <a:lnTo>
                    <a:pt x="0"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20" name="object 28">
              <a:extLst>
                <a:ext uri="{FF2B5EF4-FFF2-40B4-BE49-F238E27FC236}">
                  <a16:creationId xmlns:a16="http://schemas.microsoft.com/office/drawing/2014/main" id="{16F4EB96-58CA-9A45-99FA-8739E75532A3}"/>
                </a:ext>
              </a:extLst>
            </p:cNvPr>
            <p:cNvSpPr/>
            <p:nvPr/>
          </p:nvSpPr>
          <p:spPr>
            <a:xfrm>
              <a:off x="1141694" y="3686954"/>
              <a:ext cx="332442" cy="0"/>
            </a:xfrm>
            <a:custGeom>
              <a:avLst/>
              <a:gdLst/>
              <a:ahLst/>
              <a:cxnLst/>
              <a:rect l="l" t="t" r="r" b="b"/>
              <a:pathLst>
                <a:path w="447039">
                  <a:moveTo>
                    <a:pt x="446468" y="0"/>
                  </a:moveTo>
                  <a:lnTo>
                    <a:pt x="0" y="0"/>
                  </a:lnTo>
                </a:path>
              </a:pathLst>
            </a:custGeom>
            <a:ln w="19050">
              <a:solidFill>
                <a:srgbClr val="46EAA7"/>
              </a:solidFill>
            </a:ln>
          </p:spPr>
          <p:txBody>
            <a:bodyPr wrap="square" lIns="0" tIns="0" rIns="0" bIns="0" rtlCol="0"/>
            <a:lstStyle/>
            <a:p>
              <a:pPr>
                <a:defRPr/>
              </a:pPr>
              <a:endParaRPr sz="1339">
                <a:solidFill>
                  <a:srgbClr val="0F0F59"/>
                </a:solidFill>
                <a:latin typeface="Calibri"/>
              </a:endParaRPr>
            </a:p>
          </p:txBody>
        </p:sp>
        <p:sp>
          <p:nvSpPr>
            <p:cNvPr id="321" name="object 29">
              <a:extLst>
                <a:ext uri="{FF2B5EF4-FFF2-40B4-BE49-F238E27FC236}">
                  <a16:creationId xmlns:a16="http://schemas.microsoft.com/office/drawing/2014/main" id="{34E20773-1F6F-0D46-9F53-EB7F97EF43BB}"/>
                </a:ext>
              </a:extLst>
            </p:cNvPr>
            <p:cNvSpPr/>
            <p:nvPr/>
          </p:nvSpPr>
          <p:spPr>
            <a:xfrm>
              <a:off x="1369293" y="3434978"/>
              <a:ext cx="114362" cy="122758"/>
            </a:xfrm>
            <a:prstGeom prst="rect">
              <a:avLst/>
            </a:prstGeom>
            <a:blipFill>
              <a:blip r:embed="rId12" cstate="print"/>
              <a:stretch>
                <a:fillRect/>
              </a:stretch>
            </a:blipFill>
          </p:spPr>
          <p:txBody>
            <a:bodyPr wrap="square" lIns="0" tIns="0" rIns="0" bIns="0" rtlCol="0"/>
            <a:lstStyle/>
            <a:p>
              <a:pPr>
                <a:defRPr/>
              </a:pPr>
              <a:endParaRPr sz="1339">
                <a:solidFill>
                  <a:srgbClr val="0F0F59"/>
                </a:solidFill>
                <a:latin typeface="Calibri"/>
              </a:endParaRPr>
            </a:p>
          </p:txBody>
        </p:sp>
        <p:sp>
          <p:nvSpPr>
            <p:cNvPr id="322" name="object 30">
              <a:extLst>
                <a:ext uri="{FF2B5EF4-FFF2-40B4-BE49-F238E27FC236}">
                  <a16:creationId xmlns:a16="http://schemas.microsoft.com/office/drawing/2014/main" id="{122861BB-E2CD-AD45-95D3-3E164FDB2844}"/>
                </a:ext>
              </a:extLst>
            </p:cNvPr>
            <p:cNvSpPr/>
            <p:nvPr/>
          </p:nvSpPr>
          <p:spPr>
            <a:xfrm>
              <a:off x="1120793" y="3442062"/>
              <a:ext cx="254998" cy="108610"/>
            </a:xfrm>
            <a:custGeom>
              <a:avLst/>
              <a:gdLst/>
              <a:ahLst/>
              <a:cxnLst/>
              <a:rect l="l" t="t" r="r" b="b"/>
              <a:pathLst>
                <a:path w="342900" h="146050">
                  <a:moveTo>
                    <a:pt x="342341" y="146024"/>
                  </a:moveTo>
                  <a:lnTo>
                    <a:pt x="0" y="146024"/>
                  </a:lnTo>
                  <a:lnTo>
                    <a:pt x="0" y="0"/>
                  </a:lnTo>
                  <a:lnTo>
                    <a:pt x="342341" y="0"/>
                  </a:lnTo>
                  <a:lnTo>
                    <a:pt x="342341" y="146024"/>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grpSp>
      <p:grpSp>
        <p:nvGrpSpPr>
          <p:cNvPr id="323" name="Group 322">
            <a:extLst>
              <a:ext uri="{FF2B5EF4-FFF2-40B4-BE49-F238E27FC236}">
                <a16:creationId xmlns:a16="http://schemas.microsoft.com/office/drawing/2014/main" id="{C8654A62-3390-4946-8797-C37A2E1D2506}"/>
              </a:ext>
            </a:extLst>
          </p:cNvPr>
          <p:cNvGrpSpPr/>
          <p:nvPr/>
        </p:nvGrpSpPr>
        <p:grpSpPr>
          <a:xfrm>
            <a:off x="5621858" y="2029434"/>
            <a:ext cx="447192" cy="530302"/>
            <a:chOff x="5399014" y="1460243"/>
            <a:chExt cx="447192" cy="530302"/>
          </a:xfrm>
        </p:grpSpPr>
        <p:sp>
          <p:nvSpPr>
            <p:cNvPr id="324" name="object 31">
              <a:extLst>
                <a:ext uri="{FF2B5EF4-FFF2-40B4-BE49-F238E27FC236}">
                  <a16:creationId xmlns:a16="http://schemas.microsoft.com/office/drawing/2014/main" id="{71CB2C29-34D1-3F47-97D9-CCD2D2DF6603}"/>
                </a:ext>
              </a:extLst>
            </p:cNvPr>
            <p:cNvSpPr/>
            <p:nvPr/>
          </p:nvSpPr>
          <p:spPr>
            <a:xfrm>
              <a:off x="5399014" y="1460243"/>
              <a:ext cx="447192" cy="530302"/>
            </a:xfrm>
            <a:custGeom>
              <a:avLst/>
              <a:gdLst/>
              <a:ahLst/>
              <a:cxnLst/>
              <a:rect l="l" t="t" r="r" b="b"/>
              <a:pathLst>
                <a:path w="601345" h="713105">
                  <a:moveTo>
                    <a:pt x="0" y="0"/>
                  </a:moveTo>
                  <a:lnTo>
                    <a:pt x="601027" y="0"/>
                  </a:lnTo>
                  <a:lnTo>
                    <a:pt x="601027" y="712876"/>
                  </a:lnTo>
                  <a:lnTo>
                    <a:pt x="0" y="712876"/>
                  </a:lnTo>
                  <a:lnTo>
                    <a:pt x="0" y="0"/>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325" name="object 32">
              <a:extLst>
                <a:ext uri="{FF2B5EF4-FFF2-40B4-BE49-F238E27FC236}">
                  <a16:creationId xmlns:a16="http://schemas.microsoft.com/office/drawing/2014/main" id="{FD6F9842-7935-C74E-8925-C28039CC41C5}"/>
                </a:ext>
              </a:extLst>
            </p:cNvPr>
            <p:cNvSpPr/>
            <p:nvPr/>
          </p:nvSpPr>
          <p:spPr>
            <a:xfrm>
              <a:off x="5547939" y="1607921"/>
              <a:ext cx="245082" cy="0"/>
            </a:xfrm>
            <a:custGeom>
              <a:avLst/>
              <a:gdLst/>
              <a:ahLst/>
              <a:cxnLst/>
              <a:rect l="l" t="t" r="r" b="b"/>
              <a:pathLst>
                <a:path w="329565">
                  <a:moveTo>
                    <a:pt x="0" y="0"/>
                  </a:moveTo>
                  <a:lnTo>
                    <a:pt x="329526"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26" name="object 33">
              <a:extLst>
                <a:ext uri="{FF2B5EF4-FFF2-40B4-BE49-F238E27FC236}">
                  <a16:creationId xmlns:a16="http://schemas.microsoft.com/office/drawing/2014/main" id="{C4B641BF-B5ED-6044-92D2-966A60371AB1}"/>
                </a:ext>
              </a:extLst>
            </p:cNvPr>
            <p:cNvSpPr/>
            <p:nvPr/>
          </p:nvSpPr>
          <p:spPr>
            <a:xfrm>
              <a:off x="5547940" y="1570411"/>
              <a:ext cx="197860" cy="0"/>
            </a:xfrm>
            <a:custGeom>
              <a:avLst/>
              <a:gdLst/>
              <a:ahLst/>
              <a:cxnLst/>
              <a:rect l="l" t="t" r="r" b="b"/>
              <a:pathLst>
                <a:path w="266065">
                  <a:moveTo>
                    <a:pt x="0" y="0"/>
                  </a:moveTo>
                  <a:lnTo>
                    <a:pt x="266026"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27" name="object 34">
              <a:extLst>
                <a:ext uri="{FF2B5EF4-FFF2-40B4-BE49-F238E27FC236}">
                  <a16:creationId xmlns:a16="http://schemas.microsoft.com/office/drawing/2014/main" id="{FD73E532-FF15-4A46-AE24-4E8E9938E9E0}"/>
                </a:ext>
              </a:extLst>
            </p:cNvPr>
            <p:cNvSpPr/>
            <p:nvPr/>
          </p:nvSpPr>
          <p:spPr>
            <a:xfrm>
              <a:off x="5547939" y="1532901"/>
              <a:ext cx="148277" cy="0"/>
            </a:xfrm>
            <a:custGeom>
              <a:avLst/>
              <a:gdLst/>
              <a:ahLst/>
              <a:cxnLst/>
              <a:rect l="l" t="t" r="r" b="b"/>
              <a:pathLst>
                <a:path w="199390">
                  <a:moveTo>
                    <a:pt x="0" y="0"/>
                  </a:moveTo>
                  <a:lnTo>
                    <a:pt x="198996"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28" name="object 35">
              <a:extLst>
                <a:ext uri="{FF2B5EF4-FFF2-40B4-BE49-F238E27FC236}">
                  <a16:creationId xmlns:a16="http://schemas.microsoft.com/office/drawing/2014/main" id="{1494C0A2-7117-7B4A-9EB9-A332A6122E23}"/>
                </a:ext>
              </a:extLst>
            </p:cNvPr>
            <p:cNvSpPr/>
            <p:nvPr/>
          </p:nvSpPr>
          <p:spPr>
            <a:xfrm>
              <a:off x="5446153" y="1511300"/>
              <a:ext cx="63759" cy="121662"/>
            </a:xfrm>
            <a:prstGeom prst="rect">
              <a:avLst/>
            </a:prstGeom>
            <a:blipFill>
              <a:blip r:embed="rId13" cstate="print"/>
              <a:stretch>
                <a:fillRect/>
              </a:stretch>
            </a:blipFill>
          </p:spPr>
          <p:txBody>
            <a:bodyPr wrap="square" lIns="0" tIns="0" rIns="0" bIns="0" rtlCol="0"/>
            <a:lstStyle/>
            <a:p>
              <a:pPr>
                <a:defRPr/>
              </a:pPr>
              <a:endParaRPr sz="1339">
                <a:solidFill>
                  <a:srgbClr val="0F0F59"/>
                </a:solidFill>
                <a:latin typeface="Calibri"/>
              </a:endParaRPr>
            </a:p>
          </p:txBody>
        </p:sp>
        <p:sp>
          <p:nvSpPr>
            <p:cNvPr id="329" name="object 36">
              <a:extLst>
                <a:ext uri="{FF2B5EF4-FFF2-40B4-BE49-F238E27FC236}">
                  <a16:creationId xmlns:a16="http://schemas.microsoft.com/office/drawing/2014/main" id="{49ED2DE6-3D02-2947-832B-392B0059727A}"/>
                </a:ext>
              </a:extLst>
            </p:cNvPr>
            <p:cNvSpPr/>
            <p:nvPr/>
          </p:nvSpPr>
          <p:spPr>
            <a:xfrm>
              <a:off x="5472458" y="1716379"/>
              <a:ext cx="75083" cy="0"/>
            </a:xfrm>
            <a:custGeom>
              <a:avLst/>
              <a:gdLst/>
              <a:ahLst/>
              <a:cxnLst/>
              <a:rect l="l" t="t" r="r" b="b"/>
              <a:pathLst>
                <a:path w="100965">
                  <a:moveTo>
                    <a:pt x="0" y="0"/>
                  </a:moveTo>
                  <a:lnTo>
                    <a:pt x="100495"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0" name="object 37">
              <a:extLst>
                <a:ext uri="{FF2B5EF4-FFF2-40B4-BE49-F238E27FC236}">
                  <a16:creationId xmlns:a16="http://schemas.microsoft.com/office/drawing/2014/main" id="{052C1BDB-4E00-ED4D-91A3-13501755C968}"/>
                </a:ext>
              </a:extLst>
            </p:cNvPr>
            <p:cNvSpPr/>
            <p:nvPr/>
          </p:nvSpPr>
          <p:spPr>
            <a:xfrm>
              <a:off x="5545182" y="1753474"/>
              <a:ext cx="123249" cy="0"/>
            </a:xfrm>
            <a:custGeom>
              <a:avLst/>
              <a:gdLst/>
              <a:ahLst/>
              <a:cxnLst/>
              <a:rect l="l" t="t" r="r" b="b"/>
              <a:pathLst>
                <a:path w="165734">
                  <a:moveTo>
                    <a:pt x="0" y="0"/>
                  </a:moveTo>
                  <a:lnTo>
                    <a:pt x="165506"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1" name="object 38">
              <a:extLst>
                <a:ext uri="{FF2B5EF4-FFF2-40B4-BE49-F238E27FC236}">
                  <a16:creationId xmlns:a16="http://schemas.microsoft.com/office/drawing/2014/main" id="{B39B98FA-4E0C-2C4A-A376-4C3C9901F652}"/>
                </a:ext>
              </a:extLst>
            </p:cNvPr>
            <p:cNvSpPr/>
            <p:nvPr/>
          </p:nvSpPr>
          <p:spPr>
            <a:xfrm>
              <a:off x="5473897" y="1753474"/>
              <a:ext cx="42500" cy="0"/>
            </a:xfrm>
            <a:custGeom>
              <a:avLst/>
              <a:gdLst/>
              <a:ahLst/>
              <a:cxnLst/>
              <a:rect l="l" t="t" r="r" b="b"/>
              <a:pathLst>
                <a:path w="57150">
                  <a:moveTo>
                    <a:pt x="0" y="0"/>
                  </a:moveTo>
                  <a:lnTo>
                    <a:pt x="56972"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2" name="object 39">
              <a:extLst>
                <a:ext uri="{FF2B5EF4-FFF2-40B4-BE49-F238E27FC236}">
                  <a16:creationId xmlns:a16="http://schemas.microsoft.com/office/drawing/2014/main" id="{4238AFEF-C2FD-274A-8AAB-60C2EB5CDC0C}"/>
                </a:ext>
              </a:extLst>
            </p:cNvPr>
            <p:cNvSpPr/>
            <p:nvPr/>
          </p:nvSpPr>
          <p:spPr>
            <a:xfrm>
              <a:off x="5682617" y="1881039"/>
              <a:ext cx="110499" cy="0"/>
            </a:xfrm>
            <a:custGeom>
              <a:avLst/>
              <a:gdLst/>
              <a:ahLst/>
              <a:cxnLst/>
              <a:rect l="l" t="t" r="r" b="b"/>
              <a:pathLst>
                <a:path w="148590">
                  <a:moveTo>
                    <a:pt x="147967" y="0"/>
                  </a:moveTo>
                  <a:lnTo>
                    <a:pt x="0"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3" name="object 40">
              <a:extLst>
                <a:ext uri="{FF2B5EF4-FFF2-40B4-BE49-F238E27FC236}">
                  <a16:creationId xmlns:a16="http://schemas.microsoft.com/office/drawing/2014/main" id="{DCA69FA0-BE97-774C-A9A3-859790AA1692}"/>
                </a:ext>
              </a:extLst>
            </p:cNvPr>
            <p:cNvSpPr/>
            <p:nvPr/>
          </p:nvSpPr>
          <p:spPr>
            <a:xfrm>
              <a:off x="5467368" y="1837063"/>
              <a:ext cx="95861" cy="0"/>
            </a:xfrm>
            <a:custGeom>
              <a:avLst/>
              <a:gdLst/>
              <a:ahLst/>
              <a:cxnLst/>
              <a:rect l="l" t="t" r="r" b="b"/>
              <a:pathLst>
                <a:path w="128904">
                  <a:moveTo>
                    <a:pt x="128524" y="0"/>
                  </a:moveTo>
                  <a:lnTo>
                    <a:pt x="0"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4" name="object 41">
              <a:extLst>
                <a:ext uri="{FF2B5EF4-FFF2-40B4-BE49-F238E27FC236}">
                  <a16:creationId xmlns:a16="http://schemas.microsoft.com/office/drawing/2014/main" id="{D705CB3C-EB77-DE41-8C56-A904E4CBBC5F}"/>
                </a:ext>
              </a:extLst>
            </p:cNvPr>
            <p:cNvSpPr/>
            <p:nvPr/>
          </p:nvSpPr>
          <p:spPr>
            <a:xfrm>
              <a:off x="5592660" y="1837063"/>
              <a:ext cx="201638" cy="0"/>
            </a:xfrm>
            <a:custGeom>
              <a:avLst/>
              <a:gdLst/>
              <a:ahLst/>
              <a:cxnLst/>
              <a:rect l="l" t="t" r="r" b="b"/>
              <a:pathLst>
                <a:path w="271145">
                  <a:moveTo>
                    <a:pt x="271094" y="0"/>
                  </a:moveTo>
                  <a:lnTo>
                    <a:pt x="0"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5" name="object 42">
              <a:extLst>
                <a:ext uri="{FF2B5EF4-FFF2-40B4-BE49-F238E27FC236}">
                  <a16:creationId xmlns:a16="http://schemas.microsoft.com/office/drawing/2014/main" id="{93AFA27F-9595-824E-B8A3-FDD0AFC449D9}"/>
                </a:ext>
              </a:extLst>
            </p:cNvPr>
            <p:cNvSpPr/>
            <p:nvPr/>
          </p:nvSpPr>
          <p:spPr>
            <a:xfrm>
              <a:off x="5462251" y="1928786"/>
              <a:ext cx="332442" cy="0"/>
            </a:xfrm>
            <a:custGeom>
              <a:avLst/>
              <a:gdLst/>
              <a:ahLst/>
              <a:cxnLst/>
              <a:rect l="l" t="t" r="r" b="b"/>
              <a:pathLst>
                <a:path w="447040">
                  <a:moveTo>
                    <a:pt x="446455" y="0"/>
                  </a:moveTo>
                  <a:lnTo>
                    <a:pt x="0" y="0"/>
                  </a:lnTo>
                </a:path>
              </a:pathLst>
            </a:custGeom>
            <a:ln w="19050">
              <a:solidFill>
                <a:srgbClr val="EA40AC"/>
              </a:solidFill>
            </a:ln>
          </p:spPr>
          <p:txBody>
            <a:bodyPr wrap="square" lIns="0" tIns="0" rIns="0" bIns="0" rtlCol="0"/>
            <a:lstStyle/>
            <a:p>
              <a:pPr>
                <a:defRPr/>
              </a:pPr>
              <a:endParaRPr sz="1339">
                <a:solidFill>
                  <a:srgbClr val="0F0F59"/>
                </a:solidFill>
                <a:latin typeface="Calibri"/>
              </a:endParaRPr>
            </a:p>
          </p:txBody>
        </p:sp>
        <p:sp>
          <p:nvSpPr>
            <p:cNvPr id="336" name="object 43">
              <a:extLst>
                <a:ext uri="{FF2B5EF4-FFF2-40B4-BE49-F238E27FC236}">
                  <a16:creationId xmlns:a16="http://schemas.microsoft.com/office/drawing/2014/main" id="{FFA536C2-0014-214D-A349-B5B727D8C105}"/>
                </a:ext>
              </a:extLst>
            </p:cNvPr>
            <p:cNvSpPr/>
            <p:nvPr/>
          </p:nvSpPr>
          <p:spPr>
            <a:xfrm>
              <a:off x="5689844" y="1676811"/>
              <a:ext cx="114362" cy="122758"/>
            </a:xfrm>
            <a:prstGeom prst="rect">
              <a:avLst/>
            </a:prstGeom>
            <a:blipFill>
              <a:blip r:embed="rId14" cstate="print"/>
              <a:stretch>
                <a:fillRect/>
              </a:stretch>
            </a:blipFill>
          </p:spPr>
          <p:txBody>
            <a:bodyPr wrap="square" lIns="0" tIns="0" rIns="0" bIns="0" rtlCol="0"/>
            <a:lstStyle/>
            <a:p>
              <a:pPr>
                <a:defRPr/>
              </a:pPr>
              <a:endParaRPr sz="1339">
                <a:solidFill>
                  <a:srgbClr val="0F0F59"/>
                </a:solidFill>
                <a:latin typeface="Calibri"/>
              </a:endParaRPr>
            </a:p>
          </p:txBody>
        </p:sp>
        <p:sp>
          <p:nvSpPr>
            <p:cNvPr id="337" name="object 44">
              <a:extLst>
                <a:ext uri="{FF2B5EF4-FFF2-40B4-BE49-F238E27FC236}">
                  <a16:creationId xmlns:a16="http://schemas.microsoft.com/office/drawing/2014/main" id="{200161EF-C2A4-F74A-90E7-00177030CA2A}"/>
                </a:ext>
              </a:extLst>
            </p:cNvPr>
            <p:cNvSpPr/>
            <p:nvPr/>
          </p:nvSpPr>
          <p:spPr>
            <a:xfrm>
              <a:off x="5441344" y="1683895"/>
              <a:ext cx="254998" cy="108610"/>
            </a:xfrm>
            <a:custGeom>
              <a:avLst/>
              <a:gdLst/>
              <a:ahLst/>
              <a:cxnLst/>
              <a:rect l="l" t="t" r="r" b="b"/>
              <a:pathLst>
                <a:path w="342900" h="146050">
                  <a:moveTo>
                    <a:pt x="342341" y="146024"/>
                  </a:moveTo>
                  <a:lnTo>
                    <a:pt x="0" y="146024"/>
                  </a:lnTo>
                  <a:lnTo>
                    <a:pt x="0" y="0"/>
                  </a:lnTo>
                  <a:lnTo>
                    <a:pt x="342341" y="0"/>
                  </a:lnTo>
                  <a:lnTo>
                    <a:pt x="342341" y="146024"/>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grpSp>
      <p:sp>
        <p:nvSpPr>
          <p:cNvPr id="338" name="object 5">
            <a:extLst>
              <a:ext uri="{FF2B5EF4-FFF2-40B4-BE49-F238E27FC236}">
                <a16:creationId xmlns:a16="http://schemas.microsoft.com/office/drawing/2014/main" id="{07E3A792-8342-F34A-94CD-FABA613D9719}"/>
              </a:ext>
            </a:extLst>
          </p:cNvPr>
          <p:cNvSpPr txBox="1"/>
          <p:nvPr/>
        </p:nvSpPr>
        <p:spPr>
          <a:xfrm>
            <a:off x="5875073" y="2809542"/>
            <a:ext cx="841022" cy="181250"/>
          </a:xfrm>
          <a:prstGeom prst="rect">
            <a:avLst/>
          </a:prstGeom>
        </p:spPr>
        <p:txBody>
          <a:bodyPr vert="horz" wrap="square" lIns="0" tIns="9444" rIns="0" bIns="0" rtlCol="0">
            <a:spAutoFit/>
          </a:bodyPr>
          <a:lstStyle/>
          <a:p>
            <a:pPr marL="9445">
              <a:spcBef>
                <a:spcPts val="74"/>
              </a:spcBef>
              <a:defRPr/>
            </a:pPr>
            <a:r>
              <a:rPr sz="1116" b="1" spc="11" dirty="0">
                <a:solidFill>
                  <a:srgbClr val="EA40AC"/>
                </a:solidFill>
                <a:cs typeface="Core Sans C 65"/>
              </a:rPr>
              <a:t>C</a:t>
            </a:r>
            <a:r>
              <a:rPr sz="1116" b="1" spc="45" dirty="0">
                <a:solidFill>
                  <a:srgbClr val="EA40AC"/>
                </a:solidFill>
                <a:cs typeface="Core Sans C 65"/>
              </a:rPr>
              <a:t>O</a:t>
            </a:r>
            <a:r>
              <a:rPr sz="1116" b="1" spc="37" dirty="0">
                <a:solidFill>
                  <a:srgbClr val="EA40AC"/>
                </a:solidFill>
                <a:cs typeface="Core Sans C 65"/>
              </a:rPr>
              <a:t>NS</a:t>
            </a:r>
            <a:r>
              <a:rPr sz="1116" b="1" spc="48" dirty="0">
                <a:solidFill>
                  <a:srgbClr val="EA40AC"/>
                </a:solidFill>
                <a:cs typeface="Core Sans C 65"/>
              </a:rPr>
              <a:t>UME</a:t>
            </a:r>
            <a:r>
              <a:rPr sz="1116" b="1" dirty="0">
                <a:solidFill>
                  <a:srgbClr val="EA40AC"/>
                </a:solidFill>
                <a:cs typeface="Core Sans C 65"/>
              </a:rPr>
              <a:t>R</a:t>
            </a:r>
            <a:endParaRPr sz="1116" b="1" dirty="0">
              <a:solidFill>
                <a:srgbClr val="0F0F59"/>
              </a:solidFill>
              <a:cs typeface="Core Sans C 65"/>
            </a:endParaRPr>
          </a:p>
        </p:txBody>
      </p:sp>
      <p:sp>
        <p:nvSpPr>
          <p:cNvPr id="339" name="object 112">
            <a:extLst>
              <a:ext uri="{FF2B5EF4-FFF2-40B4-BE49-F238E27FC236}">
                <a16:creationId xmlns:a16="http://schemas.microsoft.com/office/drawing/2014/main" id="{DA8EB2B7-66AE-AD44-9541-D8B071087BA9}"/>
              </a:ext>
            </a:extLst>
          </p:cNvPr>
          <p:cNvSpPr txBox="1"/>
          <p:nvPr/>
        </p:nvSpPr>
        <p:spPr>
          <a:xfrm>
            <a:off x="6190838" y="5886958"/>
            <a:ext cx="519913" cy="177323"/>
          </a:xfrm>
          <a:prstGeom prst="rect">
            <a:avLst/>
          </a:prstGeom>
        </p:spPr>
        <p:txBody>
          <a:bodyPr vert="horz" wrap="square" lIns="0" tIns="11333" rIns="0" bIns="0" rtlCol="0">
            <a:spAutoFit/>
          </a:bodyPr>
          <a:lstStyle/>
          <a:p>
            <a:pPr marL="9445">
              <a:spcBef>
                <a:spcPts val="89"/>
              </a:spcBef>
              <a:defRPr/>
            </a:pPr>
            <a:r>
              <a:rPr sz="1078" b="1" spc="7" dirty="0">
                <a:solidFill>
                  <a:srgbClr val="8400D9"/>
                </a:solidFill>
                <a:cs typeface="Core Sans C 55"/>
              </a:rPr>
              <a:t>011001</a:t>
            </a:r>
            <a:endParaRPr sz="1078" b="1" dirty="0">
              <a:solidFill>
                <a:srgbClr val="0F0F59"/>
              </a:solidFill>
              <a:cs typeface="Core Sans C 55"/>
            </a:endParaRPr>
          </a:p>
        </p:txBody>
      </p:sp>
      <p:grpSp>
        <p:nvGrpSpPr>
          <p:cNvPr id="340" name="Group 339">
            <a:extLst>
              <a:ext uri="{FF2B5EF4-FFF2-40B4-BE49-F238E27FC236}">
                <a16:creationId xmlns:a16="http://schemas.microsoft.com/office/drawing/2014/main" id="{DD1A5048-EB44-B44D-924D-F8580AA62593}"/>
              </a:ext>
            </a:extLst>
          </p:cNvPr>
          <p:cNvGrpSpPr/>
          <p:nvPr/>
        </p:nvGrpSpPr>
        <p:grpSpPr>
          <a:xfrm>
            <a:off x="5622227" y="5703299"/>
            <a:ext cx="447192" cy="530302"/>
            <a:chOff x="5399383" y="5134108"/>
            <a:chExt cx="447192" cy="530302"/>
          </a:xfrm>
        </p:grpSpPr>
        <p:sp>
          <p:nvSpPr>
            <p:cNvPr id="341" name="object 3">
              <a:extLst>
                <a:ext uri="{FF2B5EF4-FFF2-40B4-BE49-F238E27FC236}">
                  <a16:creationId xmlns:a16="http://schemas.microsoft.com/office/drawing/2014/main" id="{75DC1061-A5CE-A646-A641-24C40ADF7653}"/>
                </a:ext>
              </a:extLst>
            </p:cNvPr>
            <p:cNvSpPr/>
            <p:nvPr/>
          </p:nvSpPr>
          <p:spPr>
            <a:xfrm>
              <a:off x="5399383" y="5134108"/>
              <a:ext cx="447192" cy="530302"/>
            </a:xfrm>
            <a:custGeom>
              <a:avLst/>
              <a:gdLst/>
              <a:ahLst/>
              <a:cxnLst/>
              <a:rect l="l" t="t" r="r" b="b"/>
              <a:pathLst>
                <a:path w="601345" h="713104">
                  <a:moveTo>
                    <a:pt x="0" y="0"/>
                  </a:moveTo>
                  <a:lnTo>
                    <a:pt x="601027" y="0"/>
                  </a:lnTo>
                  <a:lnTo>
                    <a:pt x="601027" y="712876"/>
                  </a:lnTo>
                  <a:lnTo>
                    <a:pt x="0" y="712876"/>
                  </a:lnTo>
                  <a:lnTo>
                    <a:pt x="0" y="0"/>
                  </a:lnTo>
                  <a:close/>
                </a:path>
              </a:pathLst>
            </a:custGeom>
            <a:ln w="19050">
              <a:solidFill>
                <a:srgbClr val="0E0E59"/>
              </a:solidFill>
            </a:ln>
          </p:spPr>
          <p:txBody>
            <a:bodyPr wrap="square" lIns="0" tIns="0" rIns="0" bIns="0" rtlCol="0"/>
            <a:lstStyle/>
            <a:p>
              <a:pPr>
                <a:defRPr/>
              </a:pPr>
              <a:endParaRPr sz="1339">
                <a:solidFill>
                  <a:srgbClr val="0F0F59"/>
                </a:solidFill>
                <a:latin typeface="Calibri"/>
              </a:endParaRPr>
            </a:p>
          </p:txBody>
        </p:sp>
        <p:sp>
          <p:nvSpPr>
            <p:cNvPr id="342" name="object 4">
              <a:extLst>
                <a:ext uri="{FF2B5EF4-FFF2-40B4-BE49-F238E27FC236}">
                  <a16:creationId xmlns:a16="http://schemas.microsoft.com/office/drawing/2014/main" id="{891D733D-41F1-E543-8057-3C3E79B82730}"/>
                </a:ext>
              </a:extLst>
            </p:cNvPr>
            <p:cNvSpPr/>
            <p:nvPr/>
          </p:nvSpPr>
          <p:spPr>
            <a:xfrm>
              <a:off x="5548308" y="5281788"/>
              <a:ext cx="245082" cy="0"/>
            </a:xfrm>
            <a:custGeom>
              <a:avLst/>
              <a:gdLst/>
              <a:ahLst/>
              <a:cxnLst/>
              <a:rect l="l" t="t" r="r" b="b"/>
              <a:pathLst>
                <a:path w="329565">
                  <a:moveTo>
                    <a:pt x="0" y="0"/>
                  </a:moveTo>
                  <a:lnTo>
                    <a:pt x="329526"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43" name="object 5">
              <a:extLst>
                <a:ext uri="{FF2B5EF4-FFF2-40B4-BE49-F238E27FC236}">
                  <a16:creationId xmlns:a16="http://schemas.microsoft.com/office/drawing/2014/main" id="{39005994-60BD-E746-8E28-7BB35B0F3F07}"/>
                </a:ext>
              </a:extLst>
            </p:cNvPr>
            <p:cNvSpPr/>
            <p:nvPr/>
          </p:nvSpPr>
          <p:spPr>
            <a:xfrm>
              <a:off x="5548308" y="5244278"/>
              <a:ext cx="197860" cy="0"/>
            </a:xfrm>
            <a:custGeom>
              <a:avLst/>
              <a:gdLst/>
              <a:ahLst/>
              <a:cxnLst/>
              <a:rect l="l" t="t" r="r" b="b"/>
              <a:pathLst>
                <a:path w="266065">
                  <a:moveTo>
                    <a:pt x="0" y="0"/>
                  </a:moveTo>
                  <a:lnTo>
                    <a:pt x="266026"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44" name="object 6">
              <a:extLst>
                <a:ext uri="{FF2B5EF4-FFF2-40B4-BE49-F238E27FC236}">
                  <a16:creationId xmlns:a16="http://schemas.microsoft.com/office/drawing/2014/main" id="{D8E86D39-967B-6F4F-B4E6-8500E5554211}"/>
                </a:ext>
              </a:extLst>
            </p:cNvPr>
            <p:cNvSpPr/>
            <p:nvPr/>
          </p:nvSpPr>
          <p:spPr>
            <a:xfrm>
              <a:off x="5548308" y="5206768"/>
              <a:ext cx="148277" cy="0"/>
            </a:xfrm>
            <a:custGeom>
              <a:avLst/>
              <a:gdLst/>
              <a:ahLst/>
              <a:cxnLst/>
              <a:rect l="l" t="t" r="r" b="b"/>
              <a:pathLst>
                <a:path w="199390">
                  <a:moveTo>
                    <a:pt x="0" y="0"/>
                  </a:moveTo>
                  <a:lnTo>
                    <a:pt x="198996"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45" name="object 7">
              <a:extLst>
                <a:ext uri="{FF2B5EF4-FFF2-40B4-BE49-F238E27FC236}">
                  <a16:creationId xmlns:a16="http://schemas.microsoft.com/office/drawing/2014/main" id="{914234E5-9AF6-3449-B637-55A260ED8592}"/>
                </a:ext>
              </a:extLst>
            </p:cNvPr>
            <p:cNvSpPr/>
            <p:nvPr/>
          </p:nvSpPr>
          <p:spPr>
            <a:xfrm>
              <a:off x="5446522" y="5185158"/>
              <a:ext cx="63759" cy="121672"/>
            </a:xfrm>
            <a:prstGeom prst="rect">
              <a:avLst/>
            </a:prstGeom>
            <a:blipFill>
              <a:blip r:embed="rId15" cstate="print"/>
              <a:stretch>
                <a:fillRect/>
              </a:stretch>
            </a:blipFill>
          </p:spPr>
          <p:txBody>
            <a:bodyPr wrap="square" lIns="0" tIns="0" rIns="0" bIns="0" rtlCol="0"/>
            <a:lstStyle/>
            <a:p>
              <a:pPr>
                <a:defRPr/>
              </a:pPr>
              <a:endParaRPr sz="1339">
                <a:solidFill>
                  <a:srgbClr val="0F0F59"/>
                </a:solidFill>
                <a:latin typeface="Calibri"/>
              </a:endParaRPr>
            </a:p>
          </p:txBody>
        </p:sp>
        <p:sp>
          <p:nvSpPr>
            <p:cNvPr id="346" name="object 8">
              <a:extLst>
                <a:ext uri="{FF2B5EF4-FFF2-40B4-BE49-F238E27FC236}">
                  <a16:creationId xmlns:a16="http://schemas.microsoft.com/office/drawing/2014/main" id="{0635FCFD-A0D8-2D42-A9F3-1CE7B45C0D59}"/>
                </a:ext>
              </a:extLst>
            </p:cNvPr>
            <p:cNvSpPr/>
            <p:nvPr/>
          </p:nvSpPr>
          <p:spPr>
            <a:xfrm>
              <a:off x="5472827" y="5390243"/>
              <a:ext cx="75083" cy="0"/>
            </a:xfrm>
            <a:custGeom>
              <a:avLst/>
              <a:gdLst/>
              <a:ahLst/>
              <a:cxnLst/>
              <a:rect l="l" t="t" r="r" b="b"/>
              <a:pathLst>
                <a:path w="100965">
                  <a:moveTo>
                    <a:pt x="0" y="0"/>
                  </a:moveTo>
                  <a:lnTo>
                    <a:pt x="100495"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47" name="object 9">
              <a:extLst>
                <a:ext uri="{FF2B5EF4-FFF2-40B4-BE49-F238E27FC236}">
                  <a16:creationId xmlns:a16="http://schemas.microsoft.com/office/drawing/2014/main" id="{A44AA50F-C7B3-7146-952C-56837CBEBA5C}"/>
                </a:ext>
              </a:extLst>
            </p:cNvPr>
            <p:cNvSpPr/>
            <p:nvPr/>
          </p:nvSpPr>
          <p:spPr>
            <a:xfrm>
              <a:off x="5545541" y="5427337"/>
              <a:ext cx="123249" cy="0"/>
            </a:xfrm>
            <a:custGeom>
              <a:avLst/>
              <a:gdLst/>
              <a:ahLst/>
              <a:cxnLst/>
              <a:rect l="l" t="t" r="r" b="b"/>
              <a:pathLst>
                <a:path w="165734">
                  <a:moveTo>
                    <a:pt x="0" y="0"/>
                  </a:moveTo>
                  <a:lnTo>
                    <a:pt x="165519"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48" name="object 10">
              <a:extLst>
                <a:ext uri="{FF2B5EF4-FFF2-40B4-BE49-F238E27FC236}">
                  <a16:creationId xmlns:a16="http://schemas.microsoft.com/office/drawing/2014/main" id="{DA6C93B2-9AE2-5A43-A26E-3727E38EA754}"/>
                </a:ext>
              </a:extLst>
            </p:cNvPr>
            <p:cNvSpPr/>
            <p:nvPr/>
          </p:nvSpPr>
          <p:spPr>
            <a:xfrm>
              <a:off x="5474265" y="5427337"/>
              <a:ext cx="42500" cy="0"/>
            </a:xfrm>
            <a:custGeom>
              <a:avLst/>
              <a:gdLst/>
              <a:ahLst/>
              <a:cxnLst/>
              <a:rect l="l" t="t" r="r" b="b"/>
              <a:pathLst>
                <a:path w="57150">
                  <a:moveTo>
                    <a:pt x="0" y="0"/>
                  </a:moveTo>
                  <a:lnTo>
                    <a:pt x="56959"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49" name="object 11">
              <a:extLst>
                <a:ext uri="{FF2B5EF4-FFF2-40B4-BE49-F238E27FC236}">
                  <a16:creationId xmlns:a16="http://schemas.microsoft.com/office/drawing/2014/main" id="{FF408BF8-5ABF-944F-B1B3-1CBA69030DB3}"/>
                </a:ext>
              </a:extLst>
            </p:cNvPr>
            <p:cNvSpPr/>
            <p:nvPr/>
          </p:nvSpPr>
          <p:spPr>
            <a:xfrm>
              <a:off x="5682987" y="5554901"/>
              <a:ext cx="110027" cy="0"/>
            </a:xfrm>
            <a:custGeom>
              <a:avLst/>
              <a:gdLst/>
              <a:ahLst/>
              <a:cxnLst/>
              <a:rect l="l" t="t" r="r" b="b"/>
              <a:pathLst>
                <a:path w="147954">
                  <a:moveTo>
                    <a:pt x="147954" y="0"/>
                  </a:moveTo>
                  <a:lnTo>
                    <a:pt x="0"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50" name="object 12">
              <a:extLst>
                <a:ext uri="{FF2B5EF4-FFF2-40B4-BE49-F238E27FC236}">
                  <a16:creationId xmlns:a16="http://schemas.microsoft.com/office/drawing/2014/main" id="{E1ABE959-BDC0-5749-8DDD-F3FE9D76F99A}"/>
                </a:ext>
              </a:extLst>
            </p:cNvPr>
            <p:cNvSpPr/>
            <p:nvPr/>
          </p:nvSpPr>
          <p:spPr>
            <a:xfrm>
              <a:off x="5467736" y="5510935"/>
              <a:ext cx="95861" cy="0"/>
            </a:xfrm>
            <a:custGeom>
              <a:avLst/>
              <a:gdLst/>
              <a:ahLst/>
              <a:cxnLst/>
              <a:rect l="l" t="t" r="r" b="b"/>
              <a:pathLst>
                <a:path w="128904">
                  <a:moveTo>
                    <a:pt x="128524" y="0"/>
                  </a:moveTo>
                  <a:lnTo>
                    <a:pt x="0"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51" name="object 13">
              <a:extLst>
                <a:ext uri="{FF2B5EF4-FFF2-40B4-BE49-F238E27FC236}">
                  <a16:creationId xmlns:a16="http://schemas.microsoft.com/office/drawing/2014/main" id="{8DE5A2A0-3B8A-684C-B4BB-32E6C2243C4F}"/>
                </a:ext>
              </a:extLst>
            </p:cNvPr>
            <p:cNvSpPr/>
            <p:nvPr/>
          </p:nvSpPr>
          <p:spPr>
            <a:xfrm>
              <a:off x="5593028" y="5510935"/>
              <a:ext cx="201638" cy="0"/>
            </a:xfrm>
            <a:custGeom>
              <a:avLst/>
              <a:gdLst/>
              <a:ahLst/>
              <a:cxnLst/>
              <a:rect l="l" t="t" r="r" b="b"/>
              <a:pathLst>
                <a:path w="271145">
                  <a:moveTo>
                    <a:pt x="271094" y="0"/>
                  </a:moveTo>
                  <a:lnTo>
                    <a:pt x="0"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52" name="object 14">
              <a:extLst>
                <a:ext uri="{FF2B5EF4-FFF2-40B4-BE49-F238E27FC236}">
                  <a16:creationId xmlns:a16="http://schemas.microsoft.com/office/drawing/2014/main" id="{25A7052D-9BE1-3647-B42B-68BE13B160E6}"/>
                </a:ext>
              </a:extLst>
            </p:cNvPr>
            <p:cNvSpPr/>
            <p:nvPr/>
          </p:nvSpPr>
          <p:spPr>
            <a:xfrm>
              <a:off x="5462610" y="5602649"/>
              <a:ext cx="332442" cy="0"/>
            </a:xfrm>
            <a:custGeom>
              <a:avLst/>
              <a:gdLst/>
              <a:ahLst/>
              <a:cxnLst/>
              <a:rect l="l" t="t" r="r" b="b"/>
              <a:pathLst>
                <a:path w="447040">
                  <a:moveTo>
                    <a:pt x="446468" y="0"/>
                  </a:moveTo>
                  <a:lnTo>
                    <a:pt x="0" y="0"/>
                  </a:lnTo>
                </a:path>
              </a:pathLst>
            </a:custGeom>
            <a:ln w="19050">
              <a:solidFill>
                <a:srgbClr val="8400D9"/>
              </a:solidFill>
            </a:ln>
          </p:spPr>
          <p:txBody>
            <a:bodyPr wrap="square" lIns="0" tIns="0" rIns="0" bIns="0" rtlCol="0"/>
            <a:lstStyle/>
            <a:p>
              <a:pPr>
                <a:defRPr/>
              </a:pPr>
              <a:endParaRPr sz="1339">
                <a:solidFill>
                  <a:srgbClr val="0F0F59"/>
                </a:solidFill>
                <a:latin typeface="Calibri"/>
              </a:endParaRPr>
            </a:p>
          </p:txBody>
        </p:sp>
        <p:sp>
          <p:nvSpPr>
            <p:cNvPr id="353" name="object 15">
              <a:extLst>
                <a:ext uri="{FF2B5EF4-FFF2-40B4-BE49-F238E27FC236}">
                  <a16:creationId xmlns:a16="http://schemas.microsoft.com/office/drawing/2014/main" id="{1BD03FB7-839D-8A43-AF94-ABC1295F7C9D}"/>
                </a:ext>
              </a:extLst>
            </p:cNvPr>
            <p:cNvSpPr/>
            <p:nvPr/>
          </p:nvSpPr>
          <p:spPr>
            <a:xfrm>
              <a:off x="5690203" y="5350677"/>
              <a:ext cx="114362" cy="122758"/>
            </a:xfrm>
            <a:prstGeom prst="rect">
              <a:avLst/>
            </a:prstGeom>
            <a:blipFill>
              <a:blip r:embed="rId16" cstate="print"/>
              <a:stretch>
                <a:fillRect/>
              </a:stretch>
            </a:blipFill>
          </p:spPr>
          <p:txBody>
            <a:bodyPr wrap="square" lIns="0" tIns="0" rIns="0" bIns="0" rtlCol="0"/>
            <a:lstStyle/>
            <a:p>
              <a:pPr>
                <a:defRPr/>
              </a:pPr>
              <a:endParaRPr sz="1339">
                <a:solidFill>
                  <a:srgbClr val="0F0F59"/>
                </a:solidFill>
                <a:latin typeface="Calibri"/>
              </a:endParaRPr>
            </a:p>
          </p:txBody>
        </p:sp>
        <p:sp>
          <p:nvSpPr>
            <p:cNvPr id="354" name="object 16">
              <a:extLst>
                <a:ext uri="{FF2B5EF4-FFF2-40B4-BE49-F238E27FC236}">
                  <a16:creationId xmlns:a16="http://schemas.microsoft.com/office/drawing/2014/main" id="{86AAB443-D345-144F-A062-A68360A1C4B3}"/>
                </a:ext>
              </a:extLst>
            </p:cNvPr>
            <p:cNvSpPr/>
            <p:nvPr/>
          </p:nvSpPr>
          <p:spPr>
            <a:xfrm>
              <a:off x="5441712" y="5357761"/>
              <a:ext cx="254998" cy="108610"/>
            </a:xfrm>
            <a:custGeom>
              <a:avLst/>
              <a:gdLst/>
              <a:ahLst/>
              <a:cxnLst/>
              <a:rect l="l" t="t" r="r" b="b"/>
              <a:pathLst>
                <a:path w="342900" h="146050">
                  <a:moveTo>
                    <a:pt x="342341" y="146024"/>
                  </a:moveTo>
                  <a:lnTo>
                    <a:pt x="0" y="146024"/>
                  </a:lnTo>
                  <a:lnTo>
                    <a:pt x="0" y="0"/>
                  </a:lnTo>
                  <a:lnTo>
                    <a:pt x="342341" y="0"/>
                  </a:lnTo>
                  <a:lnTo>
                    <a:pt x="342341" y="146024"/>
                  </a:lnTo>
                  <a:close/>
                </a:path>
              </a:pathLst>
            </a:custGeom>
            <a:ln w="19049">
              <a:solidFill>
                <a:srgbClr val="0E0E59"/>
              </a:solidFill>
            </a:ln>
          </p:spPr>
          <p:txBody>
            <a:bodyPr wrap="square" lIns="0" tIns="0" rIns="0" bIns="0" rtlCol="0"/>
            <a:lstStyle/>
            <a:p>
              <a:pPr>
                <a:defRPr/>
              </a:pPr>
              <a:endParaRPr sz="1339">
                <a:solidFill>
                  <a:srgbClr val="0F0F59"/>
                </a:solidFill>
                <a:latin typeface="Calibri"/>
              </a:endParaRPr>
            </a:p>
          </p:txBody>
        </p:sp>
      </p:grpSp>
      <p:sp>
        <p:nvSpPr>
          <p:cNvPr id="355" name="object 108">
            <a:extLst>
              <a:ext uri="{FF2B5EF4-FFF2-40B4-BE49-F238E27FC236}">
                <a16:creationId xmlns:a16="http://schemas.microsoft.com/office/drawing/2014/main" id="{F2E010D9-5DE6-7941-98A2-9AA63CE0CB14}"/>
              </a:ext>
            </a:extLst>
          </p:cNvPr>
          <p:cNvSpPr txBox="1"/>
          <p:nvPr/>
        </p:nvSpPr>
        <p:spPr>
          <a:xfrm>
            <a:off x="6190838" y="2229358"/>
            <a:ext cx="519913" cy="177323"/>
          </a:xfrm>
          <a:prstGeom prst="rect">
            <a:avLst/>
          </a:prstGeom>
        </p:spPr>
        <p:txBody>
          <a:bodyPr vert="horz" wrap="square" lIns="0" tIns="11333" rIns="0" bIns="0" rtlCol="0">
            <a:spAutoFit/>
          </a:bodyPr>
          <a:lstStyle/>
          <a:p>
            <a:pPr marL="9445">
              <a:spcBef>
                <a:spcPts val="89"/>
              </a:spcBef>
              <a:defRPr/>
            </a:pPr>
            <a:r>
              <a:rPr sz="1078" b="1" spc="7" dirty="0">
                <a:solidFill>
                  <a:srgbClr val="EA40AC"/>
                </a:solidFill>
                <a:cs typeface="Core Sans C 55"/>
              </a:rPr>
              <a:t>011001</a:t>
            </a:r>
            <a:endParaRPr sz="1078" b="1" dirty="0">
              <a:solidFill>
                <a:srgbClr val="EA40AC"/>
              </a:solidFill>
              <a:cs typeface="Core Sans C 55"/>
            </a:endParaRPr>
          </a:p>
        </p:txBody>
      </p:sp>
    </p:spTree>
    <p:extLst>
      <p:ext uri="{BB962C8B-B14F-4D97-AF65-F5344CB8AC3E}">
        <p14:creationId xmlns:p14="http://schemas.microsoft.com/office/powerpoint/2010/main" val="27556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val 124">
            <a:extLst>
              <a:ext uri="{FF2B5EF4-FFF2-40B4-BE49-F238E27FC236}">
                <a16:creationId xmlns:a16="http://schemas.microsoft.com/office/drawing/2014/main" id="{4E5BF374-E4E5-ED45-AAD1-02F5DCC73C31}"/>
              </a:ext>
            </a:extLst>
          </p:cNvPr>
          <p:cNvSpPr/>
          <p:nvPr/>
        </p:nvSpPr>
        <p:spPr>
          <a:xfrm>
            <a:off x="6584545" y="2092572"/>
            <a:ext cx="4277932" cy="4277932"/>
          </a:xfrm>
          <a:prstGeom prst="ellipse">
            <a:avLst/>
          </a:prstGeom>
          <a:no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AE76390-6D19-794B-BA4A-A0D58FCEFB23}"/>
              </a:ext>
            </a:extLst>
          </p:cNvPr>
          <p:cNvSpPr/>
          <p:nvPr/>
        </p:nvSpPr>
        <p:spPr>
          <a:xfrm>
            <a:off x="10551695" y="3471265"/>
            <a:ext cx="760294" cy="126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636D2-8B8D-2B49-9437-827A54A7AF29}"/>
              </a:ext>
            </a:extLst>
          </p:cNvPr>
          <p:cNvSpPr>
            <a:spLocks noGrp="1"/>
          </p:cNvSpPr>
          <p:nvPr>
            <p:ph type="title"/>
          </p:nvPr>
        </p:nvSpPr>
        <p:spPr/>
        <p:txBody>
          <a:bodyPr/>
          <a:lstStyle/>
          <a:p>
            <a:r>
              <a:rPr lang="en-US" dirty="0"/>
              <a:t>Financial Liquidity Reduces Friction Between People and Businesses</a:t>
            </a:r>
          </a:p>
        </p:txBody>
      </p:sp>
      <p:sp>
        <p:nvSpPr>
          <p:cNvPr id="3" name="Slide Number Placeholder 2">
            <a:extLst>
              <a:ext uri="{FF2B5EF4-FFF2-40B4-BE49-F238E27FC236}">
                <a16:creationId xmlns:a16="http://schemas.microsoft.com/office/drawing/2014/main" id="{876562E8-1EBE-724E-9610-66BF4D78BB81}"/>
              </a:ext>
            </a:extLst>
          </p:cNvPr>
          <p:cNvSpPr>
            <a:spLocks noGrp="1"/>
          </p:cNvSpPr>
          <p:nvPr>
            <p:ph type="sldNum" sz="quarter" idx="10"/>
          </p:nvPr>
        </p:nvSpPr>
        <p:spPr>
          <a:xfrm>
            <a:off x="11360517" y="6630836"/>
            <a:ext cx="513735" cy="227164"/>
          </a:xfrm>
        </p:spPr>
        <p:txBody>
          <a:bodyPr/>
          <a:lstStyle/>
          <a:p>
            <a:fld id="{D8D877B3-D348-4611-9BDB-C5374591D951}" type="slidenum">
              <a:rPr lang="en-US" smtClean="0"/>
              <a:pPr/>
              <a:t>19</a:t>
            </a:fld>
            <a:endParaRPr lang="en-US" dirty="0"/>
          </a:p>
        </p:txBody>
      </p:sp>
      <p:sp>
        <p:nvSpPr>
          <p:cNvPr id="60" name="Content Placeholder 2">
            <a:extLst>
              <a:ext uri="{FF2B5EF4-FFF2-40B4-BE49-F238E27FC236}">
                <a16:creationId xmlns:a16="http://schemas.microsoft.com/office/drawing/2014/main" id="{575BF50C-25AF-3946-B7CB-ADBC96F9FE35}"/>
              </a:ext>
            </a:extLst>
          </p:cNvPr>
          <p:cNvSpPr txBox="1">
            <a:spLocks/>
          </p:cNvSpPr>
          <p:nvPr/>
        </p:nvSpPr>
        <p:spPr>
          <a:xfrm>
            <a:off x="860897" y="2191497"/>
            <a:ext cx="4710471" cy="3898752"/>
          </a:xfrm>
          <a:prstGeom prst="rect">
            <a:avLst/>
          </a:prstGeom>
        </p:spPr>
        <p:txBody>
          <a:bodyPr vert="horz" wrap="square" lIns="0" tIns="0" rIns="0" bIns="0" rtlCol="0" anchor="t">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00000"/>
              </a:lnSpc>
              <a:spcBef>
                <a:spcPts val="100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Price discovery and instant conversion are necessary for a liquid marketplace. </a:t>
            </a:r>
          </a:p>
          <a:p>
            <a:pPr marL="171450" marR="0" lvl="0" indent="-17145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Digital, consumer, and retail health and pharma are ideal markets to pilot this. </a:t>
            </a:r>
          </a:p>
          <a:p>
            <a:pPr marL="0" marR="0" lvl="0" indent="0" algn="l" defTabSz="914318" rtl="0" eaLnBrk="1" fontAlgn="auto" latinLnBrk="0" hangingPunct="1">
              <a:lnSpc>
                <a:spcPct val="100000"/>
              </a:lnSpc>
              <a:spcBef>
                <a:spcPts val="100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Benefits:</a:t>
            </a:r>
          </a:p>
          <a:p>
            <a:pPr marL="171450" marR="0" lvl="0" indent="-17145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Instant settlement of payments</a:t>
            </a:r>
          </a:p>
          <a:p>
            <a:pPr marL="171450" marR="0" lvl="0" indent="-17145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Reduced time in Account Receivable</a:t>
            </a:r>
          </a:p>
          <a:p>
            <a:pPr marL="171450" marR="0" lvl="0" indent="-17145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Competitive, transparent and dynamic pricing</a:t>
            </a:r>
          </a:p>
          <a:p>
            <a:pPr marL="171450" marR="0" lvl="0" indent="-17145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Increased auditability of payment events </a:t>
            </a:r>
          </a:p>
          <a:p>
            <a:pPr marL="171450" marR="0" lvl="0" indent="-17145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Extensible to consumer devices </a:t>
            </a:r>
          </a:p>
        </p:txBody>
      </p:sp>
      <p:sp>
        <p:nvSpPr>
          <p:cNvPr id="92" name="object 55">
            <a:extLst>
              <a:ext uri="{FF2B5EF4-FFF2-40B4-BE49-F238E27FC236}">
                <a16:creationId xmlns:a16="http://schemas.microsoft.com/office/drawing/2014/main" id="{4F0AECFF-6CAA-644E-A432-EFD1E73EDCB4}"/>
              </a:ext>
            </a:extLst>
          </p:cNvPr>
          <p:cNvSpPr txBox="1"/>
          <p:nvPr/>
        </p:nvSpPr>
        <p:spPr>
          <a:xfrm>
            <a:off x="6248527" y="4734665"/>
            <a:ext cx="827255" cy="255757"/>
          </a:xfrm>
          <a:prstGeom prst="rect">
            <a:avLst/>
          </a:prstGeom>
          <a:solidFill>
            <a:schemeClr val="bg1"/>
          </a:solidFill>
        </p:spPr>
        <p:txBody>
          <a:bodyPr vert="horz" wrap="square" lIns="0" tIns="9444" rIns="0" bIns="0" rtlCol="0">
            <a:spAutoFit/>
          </a:bodyPr>
          <a:lstStyle/>
          <a:p>
            <a:pPr marL="9445" marR="0" lvl="0" indent="0" algn="ctr" defTabSz="914400" eaLnBrk="1" fontAlgn="auto" latinLnBrk="0" hangingPunct="1">
              <a:lnSpc>
                <a:spcPct val="100000"/>
              </a:lnSpc>
              <a:spcBef>
                <a:spcPts val="74"/>
              </a:spcBef>
              <a:spcAft>
                <a:spcPts val="0"/>
              </a:spcAft>
              <a:buClrTx/>
              <a:buSzTx/>
              <a:buFontTx/>
              <a:buNone/>
              <a:tabLst/>
              <a:defRPr/>
            </a:pPr>
            <a:r>
              <a:rPr kumimoji="0" sz="1600" b="1" i="0" u="none" strike="noStrike" kern="0" cap="none" spc="-15" normalizeH="0" baseline="0" noProof="0" dirty="0">
                <a:ln>
                  <a:noFill/>
                </a:ln>
                <a:solidFill>
                  <a:srgbClr val="46EAA7"/>
                </a:solidFill>
                <a:effectLst/>
                <a:uLnTx/>
                <a:uFillTx/>
                <a:cs typeface="Core Sans C 65"/>
              </a:rPr>
              <a:t>P</a:t>
            </a:r>
            <a:r>
              <a:rPr kumimoji="0" sz="1600" b="1" i="0" u="none" strike="noStrike" kern="0" cap="none" spc="-41" normalizeH="0" baseline="0" noProof="0" dirty="0">
                <a:ln>
                  <a:noFill/>
                </a:ln>
                <a:solidFill>
                  <a:srgbClr val="46EAA7"/>
                </a:solidFill>
                <a:effectLst/>
                <a:uLnTx/>
                <a:uFillTx/>
                <a:cs typeface="Core Sans C 65"/>
              </a:rPr>
              <a:t>A</a:t>
            </a:r>
            <a:r>
              <a:rPr kumimoji="0" sz="1600" b="1" i="0" u="none" strike="noStrike" kern="0" cap="none" spc="30" normalizeH="0" baseline="0" noProof="0" dirty="0">
                <a:ln>
                  <a:noFill/>
                </a:ln>
                <a:solidFill>
                  <a:srgbClr val="46EAA7"/>
                </a:solidFill>
                <a:effectLst/>
                <a:uLnTx/>
                <a:uFillTx/>
                <a:cs typeface="Core Sans C 65"/>
              </a:rPr>
              <a:t>Y</a:t>
            </a:r>
            <a:r>
              <a:rPr kumimoji="0" sz="1600" b="1" i="0" u="none" strike="noStrike" kern="0" cap="none" spc="48" normalizeH="0" baseline="0" noProof="0" dirty="0">
                <a:ln>
                  <a:noFill/>
                </a:ln>
                <a:solidFill>
                  <a:srgbClr val="46EAA7"/>
                </a:solidFill>
                <a:effectLst/>
                <a:uLnTx/>
                <a:uFillTx/>
                <a:cs typeface="Core Sans C 65"/>
              </a:rPr>
              <a:t>E</a:t>
            </a:r>
            <a:r>
              <a:rPr kumimoji="0" sz="1600" b="1" i="0" u="none" strike="noStrike" kern="0" cap="none" spc="0" normalizeH="0" baseline="0" noProof="0" dirty="0">
                <a:ln>
                  <a:noFill/>
                </a:ln>
                <a:solidFill>
                  <a:srgbClr val="46EAA7"/>
                </a:solidFill>
                <a:effectLst/>
                <a:uLnTx/>
                <a:uFillTx/>
                <a:cs typeface="Core Sans C 65"/>
              </a:rPr>
              <a:t>R</a:t>
            </a:r>
            <a:endParaRPr kumimoji="0" sz="1600" b="1" i="0" u="none" strike="noStrike" kern="0" cap="none" spc="0" normalizeH="0" baseline="0" noProof="0" dirty="0">
              <a:ln>
                <a:noFill/>
              </a:ln>
              <a:solidFill>
                <a:srgbClr val="000000"/>
              </a:solidFill>
              <a:effectLst/>
              <a:uLnTx/>
              <a:uFillTx/>
              <a:cs typeface="Core Sans C 65"/>
            </a:endParaRPr>
          </a:p>
        </p:txBody>
      </p:sp>
      <p:grpSp>
        <p:nvGrpSpPr>
          <p:cNvPr id="117" name="Group 116">
            <a:extLst>
              <a:ext uri="{FF2B5EF4-FFF2-40B4-BE49-F238E27FC236}">
                <a16:creationId xmlns:a16="http://schemas.microsoft.com/office/drawing/2014/main" id="{888AA087-F017-4346-A58D-1C9AEE4FFB0B}"/>
              </a:ext>
            </a:extLst>
          </p:cNvPr>
          <p:cNvGrpSpPr/>
          <p:nvPr/>
        </p:nvGrpSpPr>
        <p:grpSpPr>
          <a:xfrm>
            <a:off x="6243895" y="3565484"/>
            <a:ext cx="711131" cy="1028700"/>
            <a:chOff x="6129473" y="3915068"/>
            <a:chExt cx="359706" cy="438457"/>
          </a:xfrm>
        </p:grpSpPr>
        <p:sp>
          <p:nvSpPr>
            <p:cNvPr id="94" name="object 57">
              <a:extLst>
                <a:ext uri="{FF2B5EF4-FFF2-40B4-BE49-F238E27FC236}">
                  <a16:creationId xmlns:a16="http://schemas.microsoft.com/office/drawing/2014/main" id="{3A45300B-1B9F-A046-A4B3-CFD3F20BD9F0}"/>
                </a:ext>
              </a:extLst>
            </p:cNvPr>
            <p:cNvSpPr/>
            <p:nvPr/>
          </p:nvSpPr>
          <p:spPr>
            <a:xfrm>
              <a:off x="6207696" y="3915068"/>
              <a:ext cx="281483" cy="438375"/>
            </a:xfrm>
            <a:custGeom>
              <a:avLst/>
              <a:gdLst/>
              <a:ahLst/>
              <a:cxnLst/>
              <a:rect l="l" t="t" r="r" b="b"/>
              <a:pathLst>
                <a:path w="267335" h="454025">
                  <a:moveTo>
                    <a:pt x="0" y="110070"/>
                  </a:moveTo>
                  <a:lnTo>
                    <a:pt x="0" y="0"/>
                  </a:lnTo>
                  <a:lnTo>
                    <a:pt x="267169" y="0"/>
                  </a:lnTo>
                  <a:lnTo>
                    <a:pt x="267169" y="453555"/>
                  </a:lnTo>
                </a:path>
              </a:pathLst>
            </a:custGeom>
            <a:solidFill>
              <a:schemeClr val="bg1"/>
            </a:solidFill>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5" name="object 58">
              <a:extLst>
                <a:ext uri="{FF2B5EF4-FFF2-40B4-BE49-F238E27FC236}">
                  <a16:creationId xmlns:a16="http://schemas.microsoft.com/office/drawing/2014/main" id="{D70ED8AC-0B9D-1B4D-921D-4B9AACE8EC98}"/>
                </a:ext>
              </a:extLst>
            </p:cNvPr>
            <p:cNvSpPr/>
            <p:nvPr/>
          </p:nvSpPr>
          <p:spPr>
            <a:xfrm>
              <a:off x="6320222" y="4290988"/>
              <a:ext cx="56832" cy="62537"/>
            </a:xfrm>
            <a:custGeom>
              <a:avLst/>
              <a:gdLst/>
              <a:ahLst/>
              <a:cxnLst/>
              <a:rect l="l" t="t" r="r" b="b"/>
              <a:pathLst>
                <a:path w="53975" h="64770">
                  <a:moveTo>
                    <a:pt x="0" y="64211"/>
                  </a:moveTo>
                  <a:lnTo>
                    <a:pt x="0" y="0"/>
                  </a:lnTo>
                  <a:lnTo>
                    <a:pt x="53428" y="0"/>
                  </a:lnTo>
                  <a:lnTo>
                    <a:pt x="53428" y="64211"/>
                  </a:lnTo>
                </a:path>
              </a:pathLst>
            </a:custGeom>
            <a:solidFill>
              <a:schemeClr val="bg1"/>
            </a:solidFill>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6" name="object 59">
              <a:extLst>
                <a:ext uri="{FF2B5EF4-FFF2-40B4-BE49-F238E27FC236}">
                  <a16:creationId xmlns:a16="http://schemas.microsoft.com/office/drawing/2014/main" id="{8B6FF6AF-5416-9A41-843B-F7DD78433CE2}"/>
                </a:ext>
              </a:extLst>
            </p:cNvPr>
            <p:cNvSpPr/>
            <p:nvPr/>
          </p:nvSpPr>
          <p:spPr>
            <a:xfrm>
              <a:off x="6207695" y="4200406"/>
              <a:ext cx="0" cy="152665"/>
            </a:xfrm>
            <a:custGeom>
              <a:avLst/>
              <a:gdLst/>
              <a:ahLst/>
              <a:cxnLst/>
              <a:rect l="l" t="t" r="r" b="b"/>
              <a:pathLst>
                <a:path h="158114">
                  <a:moveTo>
                    <a:pt x="0" y="158026"/>
                  </a:moveTo>
                  <a:lnTo>
                    <a:pt x="0"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7" name="object 60">
              <a:extLst>
                <a:ext uri="{FF2B5EF4-FFF2-40B4-BE49-F238E27FC236}">
                  <a16:creationId xmlns:a16="http://schemas.microsoft.com/office/drawing/2014/main" id="{E61086F5-1B63-9C48-AD67-10D6AB50D0F4}"/>
                </a:ext>
              </a:extLst>
            </p:cNvPr>
            <p:cNvSpPr/>
            <p:nvPr/>
          </p:nvSpPr>
          <p:spPr>
            <a:xfrm>
              <a:off x="6258989" y="3958667"/>
              <a:ext cx="0" cy="43531"/>
            </a:xfrm>
            <a:custGeom>
              <a:avLst/>
              <a:gdLst/>
              <a:ahLst/>
              <a:cxnLst/>
              <a:rect l="l" t="t" r="r" b="b"/>
              <a:pathLst>
                <a:path h="45085">
                  <a:moveTo>
                    <a:pt x="0" y="0"/>
                  </a:moveTo>
                  <a:lnTo>
                    <a:pt x="0" y="44475"/>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8" name="object 61">
              <a:extLst>
                <a:ext uri="{FF2B5EF4-FFF2-40B4-BE49-F238E27FC236}">
                  <a16:creationId xmlns:a16="http://schemas.microsoft.com/office/drawing/2014/main" id="{A4185715-5F69-5649-821E-4C34D84E9A2A}"/>
                </a:ext>
              </a:extLst>
            </p:cNvPr>
            <p:cNvSpPr/>
            <p:nvPr/>
          </p:nvSpPr>
          <p:spPr>
            <a:xfrm>
              <a:off x="6303676" y="3958667"/>
              <a:ext cx="0" cy="43531"/>
            </a:xfrm>
            <a:custGeom>
              <a:avLst/>
              <a:gdLst/>
              <a:ahLst/>
              <a:cxnLst/>
              <a:rect l="l" t="t" r="r" b="b"/>
              <a:pathLst>
                <a:path h="45085">
                  <a:moveTo>
                    <a:pt x="0" y="0"/>
                  </a:moveTo>
                  <a:lnTo>
                    <a:pt x="0" y="44475"/>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9" name="object 62">
              <a:extLst>
                <a:ext uri="{FF2B5EF4-FFF2-40B4-BE49-F238E27FC236}">
                  <a16:creationId xmlns:a16="http://schemas.microsoft.com/office/drawing/2014/main" id="{78206267-1687-A14F-B20B-03CCF5E0831C}"/>
                </a:ext>
              </a:extLst>
            </p:cNvPr>
            <p:cNvSpPr/>
            <p:nvPr/>
          </p:nvSpPr>
          <p:spPr>
            <a:xfrm>
              <a:off x="6348351" y="3958667"/>
              <a:ext cx="0" cy="43531"/>
            </a:xfrm>
            <a:custGeom>
              <a:avLst/>
              <a:gdLst/>
              <a:ahLst/>
              <a:cxnLst/>
              <a:rect l="l" t="t" r="r" b="b"/>
              <a:pathLst>
                <a:path h="45085">
                  <a:moveTo>
                    <a:pt x="0" y="0"/>
                  </a:moveTo>
                  <a:lnTo>
                    <a:pt x="0" y="44475"/>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0" name="object 63">
              <a:extLst>
                <a:ext uri="{FF2B5EF4-FFF2-40B4-BE49-F238E27FC236}">
                  <a16:creationId xmlns:a16="http://schemas.microsoft.com/office/drawing/2014/main" id="{FCB59161-BB7A-1745-B9EB-BE1B5DECFD91}"/>
                </a:ext>
              </a:extLst>
            </p:cNvPr>
            <p:cNvSpPr/>
            <p:nvPr/>
          </p:nvSpPr>
          <p:spPr>
            <a:xfrm>
              <a:off x="6393038" y="3958667"/>
              <a:ext cx="0" cy="43531"/>
            </a:xfrm>
            <a:custGeom>
              <a:avLst/>
              <a:gdLst/>
              <a:ahLst/>
              <a:cxnLst/>
              <a:rect l="l" t="t" r="r" b="b"/>
              <a:pathLst>
                <a:path h="45085">
                  <a:moveTo>
                    <a:pt x="0" y="0"/>
                  </a:moveTo>
                  <a:lnTo>
                    <a:pt x="0" y="44475"/>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1" name="object 64">
              <a:extLst>
                <a:ext uri="{FF2B5EF4-FFF2-40B4-BE49-F238E27FC236}">
                  <a16:creationId xmlns:a16="http://schemas.microsoft.com/office/drawing/2014/main" id="{DFE8A04B-412D-DC48-993D-0CA8A559B3FF}"/>
                </a:ext>
              </a:extLst>
            </p:cNvPr>
            <p:cNvSpPr/>
            <p:nvPr/>
          </p:nvSpPr>
          <p:spPr>
            <a:xfrm>
              <a:off x="6437712" y="3958667"/>
              <a:ext cx="0" cy="43531"/>
            </a:xfrm>
            <a:custGeom>
              <a:avLst/>
              <a:gdLst/>
              <a:ahLst/>
              <a:cxnLst/>
              <a:rect l="l" t="t" r="r" b="b"/>
              <a:pathLst>
                <a:path h="45085">
                  <a:moveTo>
                    <a:pt x="0" y="0"/>
                  </a:moveTo>
                  <a:lnTo>
                    <a:pt x="0" y="44475"/>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2" name="object 65">
              <a:extLst>
                <a:ext uri="{FF2B5EF4-FFF2-40B4-BE49-F238E27FC236}">
                  <a16:creationId xmlns:a16="http://schemas.microsoft.com/office/drawing/2014/main" id="{36632C22-C118-8A4C-96FA-DA8EEBB46C6A}"/>
                </a:ext>
              </a:extLst>
            </p:cNvPr>
            <p:cNvSpPr/>
            <p:nvPr/>
          </p:nvSpPr>
          <p:spPr>
            <a:xfrm>
              <a:off x="6303676" y="4040610"/>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3" name="object 66">
              <a:extLst>
                <a:ext uri="{FF2B5EF4-FFF2-40B4-BE49-F238E27FC236}">
                  <a16:creationId xmlns:a16="http://schemas.microsoft.com/office/drawing/2014/main" id="{7424B5A1-2EBA-9E48-8398-41CA3F67332C}"/>
                </a:ext>
              </a:extLst>
            </p:cNvPr>
            <p:cNvSpPr/>
            <p:nvPr/>
          </p:nvSpPr>
          <p:spPr>
            <a:xfrm>
              <a:off x="6348351" y="4040610"/>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4" name="object 67">
              <a:extLst>
                <a:ext uri="{FF2B5EF4-FFF2-40B4-BE49-F238E27FC236}">
                  <a16:creationId xmlns:a16="http://schemas.microsoft.com/office/drawing/2014/main" id="{1978BA37-ED6E-9640-AE12-BFE2BB293C93}"/>
                </a:ext>
              </a:extLst>
            </p:cNvPr>
            <p:cNvSpPr/>
            <p:nvPr/>
          </p:nvSpPr>
          <p:spPr>
            <a:xfrm>
              <a:off x="6393038" y="4040610"/>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5" name="object 68">
              <a:extLst>
                <a:ext uri="{FF2B5EF4-FFF2-40B4-BE49-F238E27FC236}">
                  <a16:creationId xmlns:a16="http://schemas.microsoft.com/office/drawing/2014/main" id="{328D3157-9802-AC40-86E6-F49706A6C51B}"/>
                </a:ext>
              </a:extLst>
            </p:cNvPr>
            <p:cNvSpPr/>
            <p:nvPr/>
          </p:nvSpPr>
          <p:spPr>
            <a:xfrm>
              <a:off x="6437712" y="4040610"/>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6" name="object 69">
              <a:extLst>
                <a:ext uri="{FF2B5EF4-FFF2-40B4-BE49-F238E27FC236}">
                  <a16:creationId xmlns:a16="http://schemas.microsoft.com/office/drawing/2014/main" id="{C4E80AD9-AFD9-D14E-A183-A12E28DF7AC1}"/>
                </a:ext>
              </a:extLst>
            </p:cNvPr>
            <p:cNvSpPr/>
            <p:nvPr/>
          </p:nvSpPr>
          <p:spPr>
            <a:xfrm>
              <a:off x="6303676" y="4122555"/>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7" name="object 70">
              <a:extLst>
                <a:ext uri="{FF2B5EF4-FFF2-40B4-BE49-F238E27FC236}">
                  <a16:creationId xmlns:a16="http://schemas.microsoft.com/office/drawing/2014/main" id="{68589675-7F69-BF45-B2E8-546AC91B5EDC}"/>
                </a:ext>
              </a:extLst>
            </p:cNvPr>
            <p:cNvSpPr/>
            <p:nvPr/>
          </p:nvSpPr>
          <p:spPr>
            <a:xfrm>
              <a:off x="6348351" y="4122555"/>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8" name="object 71">
              <a:extLst>
                <a:ext uri="{FF2B5EF4-FFF2-40B4-BE49-F238E27FC236}">
                  <a16:creationId xmlns:a16="http://schemas.microsoft.com/office/drawing/2014/main" id="{A572DA07-820C-7847-AB44-4398E3638F56}"/>
                </a:ext>
              </a:extLst>
            </p:cNvPr>
            <p:cNvSpPr/>
            <p:nvPr/>
          </p:nvSpPr>
          <p:spPr>
            <a:xfrm>
              <a:off x="6393038" y="4122555"/>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09" name="object 72">
              <a:extLst>
                <a:ext uri="{FF2B5EF4-FFF2-40B4-BE49-F238E27FC236}">
                  <a16:creationId xmlns:a16="http://schemas.microsoft.com/office/drawing/2014/main" id="{C8FBE61F-61CC-7F47-A5E4-F5FBCD2423BB}"/>
                </a:ext>
              </a:extLst>
            </p:cNvPr>
            <p:cNvSpPr/>
            <p:nvPr/>
          </p:nvSpPr>
          <p:spPr>
            <a:xfrm>
              <a:off x="6437712" y="4122555"/>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10" name="object 73">
              <a:extLst>
                <a:ext uri="{FF2B5EF4-FFF2-40B4-BE49-F238E27FC236}">
                  <a16:creationId xmlns:a16="http://schemas.microsoft.com/office/drawing/2014/main" id="{B514B235-690C-FE42-A8F2-49FB8144B77A}"/>
                </a:ext>
              </a:extLst>
            </p:cNvPr>
            <p:cNvSpPr/>
            <p:nvPr/>
          </p:nvSpPr>
          <p:spPr>
            <a:xfrm>
              <a:off x="6258989" y="4204498"/>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11" name="object 74">
              <a:extLst>
                <a:ext uri="{FF2B5EF4-FFF2-40B4-BE49-F238E27FC236}">
                  <a16:creationId xmlns:a16="http://schemas.microsoft.com/office/drawing/2014/main" id="{AE6B3959-45E7-4848-BAD4-ADBB0508603B}"/>
                </a:ext>
              </a:extLst>
            </p:cNvPr>
            <p:cNvSpPr/>
            <p:nvPr/>
          </p:nvSpPr>
          <p:spPr>
            <a:xfrm>
              <a:off x="6303676" y="4204498"/>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12" name="object 75">
              <a:extLst>
                <a:ext uri="{FF2B5EF4-FFF2-40B4-BE49-F238E27FC236}">
                  <a16:creationId xmlns:a16="http://schemas.microsoft.com/office/drawing/2014/main" id="{ADF775C5-E08F-AB4F-A6AB-FEAA8D969630}"/>
                </a:ext>
              </a:extLst>
            </p:cNvPr>
            <p:cNvSpPr/>
            <p:nvPr/>
          </p:nvSpPr>
          <p:spPr>
            <a:xfrm>
              <a:off x="6348351" y="4204498"/>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13" name="object 76">
              <a:extLst>
                <a:ext uri="{FF2B5EF4-FFF2-40B4-BE49-F238E27FC236}">
                  <a16:creationId xmlns:a16="http://schemas.microsoft.com/office/drawing/2014/main" id="{28D22660-8F3D-B74F-83E5-37C52A0A957B}"/>
                </a:ext>
              </a:extLst>
            </p:cNvPr>
            <p:cNvSpPr/>
            <p:nvPr/>
          </p:nvSpPr>
          <p:spPr>
            <a:xfrm>
              <a:off x="6393038" y="4204498"/>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114" name="object 77">
              <a:extLst>
                <a:ext uri="{FF2B5EF4-FFF2-40B4-BE49-F238E27FC236}">
                  <a16:creationId xmlns:a16="http://schemas.microsoft.com/office/drawing/2014/main" id="{ED89DDF9-3EE8-BB4F-8BE4-11DA298919BB}"/>
                </a:ext>
              </a:extLst>
            </p:cNvPr>
            <p:cNvSpPr/>
            <p:nvPr/>
          </p:nvSpPr>
          <p:spPr>
            <a:xfrm>
              <a:off x="6437712" y="4204498"/>
              <a:ext cx="0" cy="43531"/>
            </a:xfrm>
            <a:custGeom>
              <a:avLst/>
              <a:gdLst/>
              <a:ahLst/>
              <a:cxnLst/>
              <a:rect l="l" t="t" r="r" b="b"/>
              <a:pathLst>
                <a:path h="45085">
                  <a:moveTo>
                    <a:pt x="0" y="0"/>
                  </a:moveTo>
                  <a:lnTo>
                    <a:pt x="0" y="44462"/>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3" name="object 56">
              <a:extLst>
                <a:ext uri="{FF2B5EF4-FFF2-40B4-BE49-F238E27FC236}">
                  <a16:creationId xmlns:a16="http://schemas.microsoft.com/office/drawing/2014/main" id="{380D1472-6396-F846-B181-5BE5EF52117F}"/>
                </a:ext>
              </a:extLst>
            </p:cNvPr>
            <p:cNvSpPr/>
            <p:nvPr/>
          </p:nvSpPr>
          <p:spPr>
            <a:xfrm>
              <a:off x="6129473" y="4040724"/>
              <a:ext cx="153177" cy="140476"/>
            </a:xfrm>
            <a:prstGeom prst="rect">
              <a:avLst/>
            </a:prstGeom>
            <a:blipFill>
              <a:blip r:embed="rId2" cstate="print"/>
              <a:stretch>
                <a:fillRect/>
              </a:stretch>
            </a:blipFill>
            <a:ln w="28575">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grpSp>
      <p:grpSp>
        <p:nvGrpSpPr>
          <p:cNvPr id="116" name="Group 115">
            <a:extLst>
              <a:ext uri="{FF2B5EF4-FFF2-40B4-BE49-F238E27FC236}">
                <a16:creationId xmlns:a16="http://schemas.microsoft.com/office/drawing/2014/main" id="{3C608E7B-38C5-8B42-9F02-8A59B3A528FE}"/>
              </a:ext>
            </a:extLst>
          </p:cNvPr>
          <p:cNvGrpSpPr/>
          <p:nvPr/>
        </p:nvGrpSpPr>
        <p:grpSpPr>
          <a:xfrm>
            <a:off x="10239554" y="3629196"/>
            <a:ext cx="1223894" cy="921475"/>
            <a:chOff x="9960954" y="3947686"/>
            <a:chExt cx="481239" cy="362327"/>
          </a:xfrm>
        </p:grpSpPr>
        <p:sp>
          <p:nvSpPr>
            <p:cNvPr id="76" name="object 80">
              <a:extLst>
                <a:ext uri="{FF2B5EF4-FFF2-40B4-BE49-F238E27FC236}">
                  <a16:creationId xmlns:a16="http://schemas.microsoft.com/office/drawing/2014/main" id="{F1FA11DF-E83E-DC4A-B6E3-ECA82AE35619}"/>
                </a:ext>
              </a:extLst>
            </p:cNvPr>
            <p:cNvSpPr/>
            <p:nvPr/>
          </p:nvSpPr>
          <p:spPr>
            <a:xfrm>
              <a:off x="10209747" y="4009395"/>
              <a:ext cx="0" cy="57764"/>
            </a:xfrm>
            <a:custGeom>
              <a:avLst/>
              <a:gdLst/>
              <a:ahLst/>
              <a:cxnLst/>
              <a:rect l="l" t="t" r="r" b="b"/>
              <a:pathLst>
                <a:path h="72389">
                  <a:moveTo>
                    <a:pt x="0" y="0"/>
                  </a:moveTo>
                  <a:lnTo>
                    <a:pt x="0" y="7197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77" name="object 81">
              <a:extLst>
                <a:ext uri="{FF2B5EF4-FFF2-40B4-BE49-F238E27FC236}">
                  <a16:creationId xmlns:a16="http://schemas.microsoft.com/office/drawing/2014/main" id="{1EF9A53E-7128-0B41-8C73-02EA6510CE1C}"/>
                </a:ext>
              </a:extLst>
            </p:cNvPr>
            <p:cNvSpPr/>
            <p:nvPr/>
          </p:nvSpPr>
          <p:spPr>
            <a:xfrm>
              <a:off x="10168312" y="4039183"/>
              <a:ext cx="82885" cy="63845"/>
            </a:xfrm>
            <a:custGeom>
              <a:avLst/>
              <a:gdLst/>
              <a:ahLst/>
              <a:cxnLst/>
              <a:rect l="l" t="t" r="r" b="b"/>
              <a:pathLst>
                <a:path w="95250" h="80010">
                  <a:moveTo>
                    <a:pt x="92189" y="0"/>
                  </a:moveTo>
                  <a:lnTo>
                    <a:pt x="95237" y="4559"/>
                  </a:lnTo>
                  <a:lnTo>
                    <a:pt x="94030" y="10756"/>
                  </a:lnTo>
                  <a:lnTo>
                    <a:pt x="89471" y="13817"/>
                  </a:lnTo>
                  <a:lnTo>
                    <a:pt x="5778" y="66027"/>
                  </a:lnTo>
                  <a:lnTo>
                    <a:pt x="1231" y="69088"/>
                  </a:lnTo>
                  <a:lnTo>
                    <a:pt x="0" y="75285"/>
                  </a:lnTo>
                  <a:lnTo>
                    <a:pt x="3048" y="79857"/>
                  </a:lnTo>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78" name="object 82">
              <a:extLst>
                <a:ext uri="{FF2B5EF4-FFF2-40B4-BE49-F238E27FC236}">
                  <a16:creationId xmlns:a16="http://schemas.microsoft.com/office/drawing/2014/main" id="{A5D4452A-0E12-B24F-9AAA-0177589338F1}"/>
                </a:ext>
              </a:extLst>
            </p:cNvPr>
            <p:cNvSpPr/>
            <p:nvPr/>
          </p:nvSpPr>
          <p:spPr>
            <a:xfrm>
              <a:off x="10176325" y="4103879"/>
              <a:ext cx="66861" cy="56751"/>
            </a:xfrm>
            <a:custGeom>
              <a:avLst/>
              <a:gdLst/>
              <a:ahLst/>
              <a:cxnLst/>
              <a:rect l="l" t="t" r="r" b="b"/>
              <a:pathLst>
                <a:path w="76834" h="71120">
                  <a:moveTo>
                    <a:pt x="73774" y="0"/>
                  </a:moveTo>
                  <a:lnTo>
                    <a:pt x="76835" y="4571"/>
                  </a:lnTo>
                  <a:lnTo>
                    <a:pt x="75615" y="10756"/>
                  </a:lnTo>
                  <a:lnTo>
                    <a:pt x="71069" y="13842"/>
                  </a:lnTo>
                  <a:lnTo>
                    <a:pt x="5765" y="56807"/>
                  </a:lnTo>
                  <a:lnTo>
                    <a:pt x="1219" y="59880"/>
                  </a:lnTo>
                  <a:lnTo>
                    <a:pt x="0" y="66065"/>
                  </a:lnTo>
                  <a:lnTo>
                    <a:pt x="3048" y="70637"/>
                  </a:lnTo>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79" name="object 83">
              <a:extLst>
                <a:ext uri="{FF2B5EF4-FFF2-40B4-BE49-F238E27FC236}">
                  <a16:creationId xmlns:a16="http://schemas.microsoft.com/office/drawing/2014/main" id="{90DE7044-0EC2-8945-B997-B4411DB26576}"/>
                </a:ext>
              </a:extLst>
            </p:cNvPr>
            <p:cNvSpPr/>
            <p:nvPr/>
          </p:nvSpPr>
          <p:spPr>
            <a:xfrm>
              <a:off x="10238775" y="4256214"/>
              <a:ext cx="13261" cy="8108"/>
            </a:xfrm>
            <a:custGeom>
              <a:avLst/>
              <a:gdLst/>
              <a:ahLst/>
              <a:cxnLst/>
              <a:rect l="l" t="t" r="r" b="b"/>
              <a:pathLst>
                <a:path w="15240" h="10160">
                  <a:moveTo>
                    <a:pt x="0" y="0"/>
                  </a:moveTo>
                  <a:lnTo>
                    <a:pt x="14630" y="9944"/>
                  </a:lnTo>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0" name="object 84">
              <a:extLst>
                <a:ext uri="{FF2B5EF4-FFF2-40B4-BE49-F238E27FC236}">
                  <a16:creationId xmlns:a16="http://schemas.microsoft.com/office/drawing/2014/main" id="{76D1216A-7CEB-1F4E-BA0D-B5DEA13EE098}"/>
                </a:ext>
              </a:extLst>
            </p:cNvPr>
            <p:cNvSpPr/>
            <p:nvPr/>
          </p:nvSpPr>
          <p:spPr>
            <a:xfrm>
              <a:off x="10151426" y="4032889"/>
              <a:ext cx="22654" cy="11653"/>
            </a:xfrm>
            <a:custGeom>
              <a:avLst/>
              <a:gdLst/>
              <a:ahLst/>
              <a:cxnLst/>
              <a:rect l="l" t="t" r="r" b="b"/>
              <a:pathLst>
                <a:path w="26034" h="14604">
                  <a:moveTo>
                    <a:pt x="0" y="14020"/>
                  </a:moveTo>
                  <a:lnTo>
                    <a:pt x="25527" y="0"/>
                  </a:lnTo>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1" name="object 85">
              <a:extLst>
                <a:ext uri="{FF2B5EF4-FFF2-40B4-BE49-F238E27FC236}">
                  <a16:creationId xmlns:a16="http://schemas.microsoft.com/office/drawing/2014/main" id="{0A3F12F9-2F95-F94D-9ED9-BD9FF763371D}"/>
                </a:ext>
              </a:extLst>
            </p:cNvPr>
            <p:cNvSpPr/>
            <p:nvPr/>
          </p:nvSpPr>
          <p:spPr>
            <a:xfrm>
              <a:off x="10194958" y="3947686"/>
              <a:ext cx="29839" cy="27362"/>
            </a:xfrm>
            <a:custGeom>
              <a:avLst/>
              <a:gdLst/>
              <a:ahLst/>
              <a:cxnLst/>
              <a:rect l="l" t="t" r="r" b="b"/>
              <a:pathLst>
                <a:path w="34290" h="34289">
                  <a:moveTo>
                    <a:pt x="33997" y="17081"/>
                  </a:moveTo>
                  <a:lnTo>
                    <a:pt x="33997" y="26504"/>
                  </a:lnTo>
                  <a:lnTo>
                    <a:pt x="26377" y="34163"/>
                  </a:lnTo>
                  <a:lnTo>
                    <a:pt x="16992" y="34163"/>
                  </a:lnTo>
                  <a:lnTo>
                    <a:pt x="7619" y="34163"/>
                  </a:lnTo>
                  <a:lnTo>
                    <a:pt x="0" y="26504"/>
                  </a:lnTo>
                  <a:lnTo>
                    <a:pt x="0" y="17081"/>
                  </a:lnTo>
                  <a:lnTo>
                    <a:pt x="0" y="7658"/>
                  </a:lnTo>
                  <a:lnTo>
                    <a:pt x="7619" y="0"/>
                  </a:lnTo>
                  <a:lnTo>
                    <a:pt x="16992" y="0"/>
                  </a:lnTo>
                  <a:lnTo>
                    <a:pt x="26377" y="0"/>
                  </a:lnTo>
                  <a:lnTo>
                    <a:pt x="33997" y="7658"/>
                  </a:lnTo>
                  <a:lnTo>
                    <a:pt x="33997" y="17081"/>
                  </a:lnTo>
                  <a:close/>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2" name="object 86">
              <a:extLst>
                <a:ext uri="{FF2B5EF4-FFF2-40B4-BE49-F238E27FC236}">
                  <a16:creationId xmlns:a16="http://schemas.microsoft.com/office/drawing/2014/main" id="{0AA8CA12-C8D3-AE4D-8982-8E0911AEECA4}"/>
                </a:ext>
              </a:extLst>
            </p:cNvPr>
            <p:cNvSpPr/>
            <p:nvPr/>
          </p:nvSpPr>
          <p:spPr>
            <a:xfrm>
              <a:off x="10209747" y="4198032"/>
              <a:ext cx="0" cy="111981"/>
            </a:xfrm>
            <a:custGeom>
              <a:avLst/>
              <a:gdLst/>
              <a:ahLst/>
              <a:cxnLst/>
              <a:rect l="l" t="t" r="r" b="b"/>
              <a:pathLst>
                <a:path h="140335">
                  <a:moveTo>
                    <a:pt x="0" y="0"/>
                  </a:moveTo>
                  <a:lnTo>
                    <a:pt x="0" y="139827"/>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3" name="object 87">
              <a:extLst>
                <a:ext uri="{FF2B5EF4-FFF2-40B4-BE49-F238E27FC236}">
                  <a16:creationId xmlns:a16="http://schemas.microsoft.com/office/drawing/2014/main" id="{C849CBB9-DA0D-7A4E-8BD7-58C32DC95D75}"/>
                </a:ext>
              </a:extLst>
            </p:cNvPr>
            <p:cNvSpPr/>
            <p:nvPr/>
          </p:nvSpPr>
          <p:spPr>
            <a:xfrm>
              <a:off x="10182280" y="4171612"/>
              <a:ext cx="56361" cy="43070"/>
            </a:xfrm>
            <a:custGeom>
              <a:avLst/>
              <a:gdLst/>
              <a:ahLst/>
              <a:cxnLst/>
              <a:rect l="l" t="t" r="r" b="b"/>
              <a:pathLst>
                <a:path w="64769" h="53975">
                  <a:moveTo>
                    <a:pt x="0" y="53822"/>
                  </a:moveTo>
                  <a:lnTo>
                    <a:pt x="58737" y="13830"/>
                  </a:lnTo>
                  <a:lnTo>
                    <a:pt x="63284" y="10756"/>
                  </a:lnTo>
                  <a:lnTo>
                    <a:pt x="64516" y="4559"/>
                  </a:lnTo>
                  <a:lnTo>
                    <a:pt x="61455" y="0"/>
                  </a:lnTo>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4" name="object 88">
              <a:extLst>
                <a:ext uri="{FF2B5EF4-FFF2-40B4-BE49-F238E27FC236}">
                  <a16:creationId xmlns:a16="http://schemas.microsoft.com/office/drawing/2014/main" id="{5E259F36-6DAB-464A-8AD1-407392F4CCF6}"/>
                </a:ext>
              </a:extLst>
            </p:cNvPr>
            <p:cNvSpPr/>
            <p:nvPr/>
          </p:nvSpPr>
          <p:spPr>
            <a:xfrm>
              <a:off x="10177229" y="4214549"/>
              <a:ext cx="5525" cy="11148"/>
            </a:xfrm>
            <a:custGeom>
              <a:avLst/>
              <a:gdLst/>
              <a:ahLst/>
              <a:cxnLst/>
              <a:rect l="l" t="t" r="r" b="b"/>
              <a:pathLst>
                <a:path w="6350" h="13970">
                  <a:moveTo>
                    <a:pt x="5765" y="0"/>
                  </a:moveTo>
                  <a:lnTo>
                    <a:pt x="1219" y="3060"/>
                  </a:lnTo>
                  <a:lnTo>
                    <a:pt x="0" y="9258"/>
                  </a:lnTo>
                  <a:lnTo>
                    <a:pt x="3048" y="13830"/>
                  </a:lnTo>
                </a:path>
              </a:pathLst>
            </a:custGeom>
            <a:ln w="28575">
              <a:solidFill>
                <a:srgbClr val="4BC5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5" name="object 89">
              <a:extLst>
                <a:ext uri="{FF2B5EF4-FFF2-40B4-BE49-F238E27FC236}">
                  <a16:creationId xmlns:a16="http://schemas.microsoft.com/office/drawing/2014/main" id="{F0E0ACCA-6FF2-E445-A695-8203F5FEB092}"/>
                </a:ext>
              </a:extLst>
            </p:cNvPr>
            <p:cNvSpPr/>
            <p:nvPr/>
          </p:nvSpPr>
          <p:spPr>
            <a:xfrm>
              <a:off x="10267030" y="4012875"/>
              <a:ext cx="175163" cy="47123"/>
            </a:xfrm>
            <a:custGeom>
              <a:avLst/>
              <a:gdLst/>
              <a:ahLst/>
              <a:cxnLst/>
              <a:rect l="l" t="t" r="r" b="b"/>
              <a:pathLst>
                <a:path w="201294" h="59054">
                  <a:moveTo>
                    <a:pt x="43027" y="58889"/>
                  </a:moveTo>
                  <a:lnTo>
                    <a:pt x="171830" y="58889"/>
                  </a:lnTo>
                  <a:lnTo>
                    <a:pt x="183208" y="56567"/>
                  </a:lnTo>
                  <a:lnTo>
                    <a:pt x="192524" y="50242"/>
                  </a:lnTo>
                  <a:lnTo>
                    <a:pt x="198818" y="40882"/>
                  </a:lnTo>
                  <a:lnTo>
                    <a:pt x="201129" y="29451"/>
                  </a:lnTo>
                  <a:lnTo>
                    <a:pt x="198818" y="18012"/>
                  </a:lnTo>
                  <a:lnTo>
                    <a:pt x="192524" y="8648"/>
                  </a:lnTo>
                  <a:lnTo>
                    <a:pt x="183208" y="2322"/>
                  </a:lnTo>
                  <a:lnTo>
                    <a:pt x="171830" y="0"/>
                  </a:lnTo>
                  <a:lnTo>
                    <a:pt x="0"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6" name="object 90">
              <a:extLst>
                <a:ext uri="{FF2B5EF4-FFF2-40B4-BE49-F238E27FC236}">
                  <a16:creationId xmlns:a16="http://schemas.microsoft.com/office/drawing/2014/main" id="{0C37E089-C074-D34A-9AFA-3320932682F2}"/>
                </a:ext>
              </a:extLst>
            </p:cNvPr>
            <p:cNvSpPr/>
            <p:nvPr/>
          </p:nvSpPr>
          <p:spPr>
            <a:xfrm>
              <a:off x="10285563" y="4059867"/>
              <a:ext cx="124881" cy="47123"/>
            </a:xfrm>
            <a:custGeom>
              <a:avLst/>
              <a:gdLst/>
              <a:ahLst/>
              <a:cxnLst/>
              <a:rect l="l" t="t" r="r" b="b"/>
              <a:pathLst>
                <a:path w="143509" h="59054">
                  <a:moveTo>
                    <a:pt x="0" y="58889"/>
                  </a:moveTo>
                  <a:lnTo>
                    <a:pt x="113601" y="58889"/>
                  </a:lnTo>
                  <a:lnTo>
                    <a:pt x="124993" y="56565"/>
                  </a:lnTo>
                  <a:lnTo>
                    <a:pt x="134316" y="50236"/>
                  </a:lnTo>
                  <a:lnTo>
                    <a:pt x="140613" y="40871"/>
                  </a:lnTo>
                  <a:lnTo>
                    <a:pt x="142925" y="29438"/>
                  </a:lnTo>
                  <a:lnTo>
                    <a:pt x="140613" y="18007"/>
                  </a:lnTo>
                  <a:lnTo>
                    <a:pt x="134316" y="8647"/>
                  </a:lnTo>
                  <a:lnTo>
                    <a:pt x="124993" y="2322"/>
                  </a:lnTo>
                  <a:lnTo>
                    <a:pt x="113601"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7" name="object 91">
              <a:extLst>
                <a:ext uri="{FF2B5EF4-FFF2-40B4-BE49-F238E27FC236}">
                  <a16:creationId xmlns:a16="http://schemas.microsoft.com/office/drawing/2014/main" id="{0F1E5912-62BC-B14F-A10E-C6F3F4F91939}"/>
                </a:ext>
              </a:extLst>
            </p:cNvPr>
            <p:cNvSpPr/>
            <p:nvPr/>
          </p:nvSpPr>
          <p:spPr>
            <a:xfrm>
              <a:off x="10270467" y="4106858"/>
              <a:ext cx="112172" cy="47123"/>
            </a:xfrm>
            <a:custGeom>
              <a:avLst/>
              <a:gdLst/>
              <a:ahLst/>
              <a:cxnLst/>
              <a:rect l="l" t="t" r="r" b="b"/>
              <a:pathLst>
                <a:path w="128905" h="59054">
                  <a:moveTo>
                    <a:pt x="0" y="58877"/>
                  </a:moveTo>
                  <a:lnTo>
                    <a:pt x="99606" y="58877"/>
                  </a:lnTo>
                  <a:lnTo>
                    <a:pt x="110977" y="56554"/>
                  </a:lnTo>
                  <a:lnTo>
                    <a:pt x="120294" y="50230"/>
                  </a:lnTo>
                  <a:lnTo>
                    <a:pt x="126591" y="40869"/>
                  </a:lnTo>
                  <a:lnTo>
                    <a:pt x="128904" y="29438"/>
                  </a:lnTo>
                  <a:lnTo>
                    <a:pt x="126591" y="18007"/>
                  </a:lnTo>
                  <a:lnTo>
                    <a:pt x="120294" y="8647"/>
                  </a:lnTo>
                  <a:lnTo>
                    <a:pt x="110977" y="2322"/>
                  </a:lnTo>
                  <a:lnTo>
                    <a:pt x="99606"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8" name="object 92">
              <a:extLst>
                <a:ext uri="{FF2B5EF4-FFF2-40B4-BE49-F238E27FC236}">
                  <a16:creationId xmlns:a16="http://schemas.microsoft.com/office/drawing/2014/main" id="{8FEFEF13-8B17-9742-809A-785B4DFA273D}"/>
                </a:ext>
              </a:extLst>
            </p:cNvPr>
            <p:cNvSpPr/>
            <p:nvPr/>
          </p:nvSpPr>
          <p:spPr>
            <a:xfrm>
              <a:off x="9960954" y="4012875"/>
              <a:ext cx="175163" cy="47123"/>
            </a:xfrm>
            <a:custGeom>
              <a:avLst/>
              <a:gdLst/>
              <a:ahLst/>
              <a:cxnLst/>
              <a:rect l="l" t="t" r="r" b="b"/>
              <a:pathLst>
                <a:path w="201294" h="59054">
                  <a:moveTo>
                    <a:pt x="158102" y="58889"/>
                  </a:moveTo>
                  <a:lnTo>
                    <a:pt x="29311" y="58889"/>
                  </a:lnTo>
                  <a:lnTo>
                    <a:pt x="17932" y="56567"/>
                  </a:lnTo>
                  <a:lnTo>
                    <a:pt x="8612" y="50242"/>
                  </a:lnTo>
                  <a:lnTo>
                    <a:pt x="2313" y="40882"/>
                  </a:lnTo>
                  <a:lnTo>
                    <a:pt x="0" y="29451"/>
                  </a:lnTo>
                  <a:lnTo>
                    <a:pt x="2313" y="18012"/>
                  </a:lnTo>
                  <a:lnTo>
                    <a:pt x="8612" y="8648"/>
                  </a:lnTo>
                  <a:lnTo>
                    <a:pt x="17932" y="2322"/>
                  </a:lnTo>
                  <a:lnTo>
                    <a:pt x="29311" y="0"/>
                  </a:lnTo>
                  <a:lnTo>
                    <a:pt x="201142"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89" name="object 93">
              <a:extLst>
                <a:ext uri="{FF2B5EF4-FFF2-40B4-BE49-F238E27FC236}">
                  <a16:creationId xmlns:a16="http://schemas.microsoft.com/office/drawing/2014/main" id="{D6714E36-7AFD-3C47-BB40-3998F19B6AB2}"/>
                </a:ext>
              </a:extLst>
            </p:cNvPr>
            <p:cNvSpPr/>
            <p:nvPr/>
          </p:nvSpPr>
          <p:spPr>
            <a:xfrm>
              <a:off x="9993069" y="4059867"/>
              <a:ext cx="124881" cy="47123"/>
            </a:xfrm>
            <a:custGeom>
              <a:avLst/>
              <a:gdLst/>
              <a:ahLst/>
              <a:cxnLst/>
              <a:rect l="l" t="t" r="r" b="b"/>
              <a:pathLst>
                <a:path w="143509" h="59054">
                  <a:moveTo>
                    <a:pt x="142938" y="58889"/>
                  </a:moveTo>
                  <a:lnTo>
                    <a:pt x="29324" y="58889"/>
                  </a:lnTo>
                  <a:lnTo>
                    <a:pt x="17937" y="56565"/>
                  </a:lnTo>
                  <a:lnTo>
                    <a:pt x="8613" y="50236"/>
                  </a:lnTo>
                  <a:lnTo>
                    <a:pt x="2313" y="40871"/>
                  </a:lnTo>
                  <a:lnTo>
                    <a:pt x="0" y="29438"/>
                  </a:lnTo>
                  <a:lnTo>
                    <a:pt x="2313" y="18007"/>
                  </a:lnTo>
                  <a:lnTo>
                    <a:pt x="8613" y="8647"/>
                  </a:lnTo>
                  <a:lnTo>
                    <a:pt x="17937" y="2322"/>
                  </a:lnTo>
                  <a:lnTo>
                    <a:pt x="29324"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90" name="object 94">
              <a:extLst>
                <a:ext uri="{FF2B5EF4-FFF2-40B4-BE49-F238E27FC236}">
                  <a16:creationId xmlns:a16="http://schemas.microsoft.com/office/drawing/2014/main" id="{589CF415-EE88-614E-B0CD-608AD110A7A9}"/>
                </a:ext>
              </a:extLst>
            </p:cNvPr>
            <p:cNvSpPr/>
            <p:nvPr/>
          </p:nvSpPr>
          <p:spPr>
            <a:xfrm>
              <a:off x="10020366" y="4106858"/>
              <a:ext cx="112172" cy="47123"/>
            </a:xfrm>
            <a:custGeom>
              <a:avLst/>
              <a:gdLst/>
              <a:ahLst/>
              <a:cxnLst/>
              <a:rect l="l" t="t" r="r" b="b"/>
              <a:pathLst>
                <a:path w="128905" h="59054">
                  <a:moveTo>
                    <a:pt x="128905" y="58877"/>
                  </a:moveTo>
                  <a:lnTo>
                    <a:pt x="29311" y="58877"/>
                  </a:lnTo>
                  <a:lnTo>
                    <a:pt x="17932" y="56554"/>
                  </a:lnTo>
                  <a:lnTo>
                    <a:pt x="8612" y="50230"/>
                  </a:lnTo>
                  <a:lnTo>
                    <a:pt x="2313" y="40869"/>
                  </a:lnTo>
                  <a:lnTo>
                    <a:pt x="0" y="29438"/>
                  </a:lnTo>
                  <a:lnTo>
                    <a:pt x="2313" y="18007"/>
                  </a:lnTo>
                  <a:lnTo>
                    <a:pt x="8612" y="8647"/>
                  </a:lnTo>
                  <a:lnTo>
                    <a:pt x="17932" y="2322"/>
                  </a:lnTo>
                  <a:lnTo>
                    <a:pt x="29311" y="0"/>
                  </a:lnTo>
                </a:path>
              </a:pathLst>
            </a:custGeom>
            <a:ln w="28575">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grpSp>
      <p:sp>
        <p:nvSpPr>
          <p:cNvPr id="91" name="object 453">
            <a:extLst>
              <a:ext uri="{FF2B5EF4-FFF2-40B4-BE49-F238E27FC236}">
                <a16:creationId xmlns:a16="http://schemas.microsoft.com/office/drawing/2014/main" id="{08BA1706-68FD-0F46-914B-FC4CBFD9084D}"/>
              </a:ext>
            </a:extLst>
          </p:cNvPr>
          <p:cNvSpPr txBox="1"/>
          <p:nvPr/>
        </p:nvSpPr>
        <p:spPr>
          <a:xfrm>
            <a:off x="10283660" y="4608746"/>
            <a:ext cx="1157634" cy="255757"/>
          </a:xfrm>
          <a:prstGeom prst="rect">
            <a:avLst/>
          </a:prstGeom>
          <a:solidFill>
            <a:schemeClr val="bg1"/>
          </a:solidFill>
        </p:spPr>
        <p:txBody>
          <a:bodyPr vert="horz" wrap="square" lIns="0" tIns="9444" rIns="0" bIns="0" rtlCol="0">
            <a:spAutoFit/>
          </a:bodyPr>
          <a:lstStyle/>
          <a:p>
            <a:pPr marL="9445" marR="0" lvl="0" indent="0" algn="ctr" defTabSz="914400" eaLnBrk="1" fontAlgn="auto" latinLnBrk="0" hangingPunct="1">
              <a:lnSpc>
                <a:spcPct val="100000"/>
              </a:lnSpc>
              <a:spcBef>
                <a:spcPts val="74"/>
              </a:spcBef>
              <a:spcAft>
                <a:spcPts val="0"/>
              </a:spcAft>
              <a:buClrTx/>
              <a:buSzTx/>
              <a:buFontTx/>
              <a:buNone/>
              <a:tabLst/>
              <a:defRPr/>
            </a:pPr>
            <a:r>
              <a:rPr kumimoji="0" sz="1600" b="1" i="0" u="none" strike="noStrike" kern="0" cap="none" spc="33" normalizeH="0" baseline="0" noProof="0" dirty="0">
                <a:ln>
                  <a:noFill/>
                </a:ln>
                <a:solidFill>
                  <a:srgbClr val="4BC6FF"/>
                </a:solidFill>
                <a:effectLst/>
                <a:uLnTx/>
                <a:uFillTx/>
                <a:cs typeface="Core Sans C 65"/>
              </a:rPr>
              <a:t>P</a:t>
            </a:r>
            <a:r>
              <a:rPr kumimoji="0" sz="1600" b="1" i="0" u="none" strike="noStrike" kern="0" cap="none" spc="37" normalizeH="0" baseline="0" noProof="0" dirty="0">
                <a:ln>
                  <a:noFill/>
                </a:ln>
                <a:solidFill>
                  <a:srgbClr val="4BC6FF"/>
                </a:solidFill>
                <a:effectLst/>
                <a:uLnTx/>
                <a:uFillTx/>
                <a:cs typeface="Core Sans C 65"/>
              </a:rPr>
              <a:t>R</a:t>
            </a:r>
            <a:r>
              <a:rPr kumimoji="0" sz="1600" b="1" i="0" u="none" strike="noStrike" kern="0" cap="none" spc="4" normalizeH="0" baseline="0" noProof="0" dirty="0">
                <a:ln>
                  <a:noFill/>
                </a:ln>
                <a:solidFill>
                  <a:srgbClr val="4BC6FF"/>
                </a:solidFill>
                <a:effectLst/>
                <a:uLnTx/>
                <a:uFillTx/>
                <a:cs typeface="Core Sans C 65"/>
              </a:rPr>
              <a:t>O</a:t>
            </a:r>
            <a:r>
              <a:rPr kumimoji="0" sz="1600" b="1" i="0" u="none" strike="noStrike" kern="0" cap="none" spc="30" normalizeH="0" baseline="0" noProof="0" dirty="0">
                <a:ln>
                  <a:noFill/>
                </a:ln>
                <a:solidFill>
                  <a:srgbClr val="4BC6FF"/>
                </a:solidFill>
                <a:effectLst/>
                <a:uLnTx/>
                <a:uFillTx/>
                <a:cs typeface="Core Sans C 65"/>
              </a:rPr>
              <a:t>V</a:t>
            </a:r>
            <a:r>
              <a:rPr kumimoji="0" sz="1600" b="1" i="0" u="none" strike="noStrike" kern="0" cap="none" spc="45" normalizeH="0" baseline="0" noProof="0" dirty="0">
                <a:ln>
                  <a:noFill/>
                </a:ln>
                <a:solidFill>
                  <a:srgbClr val="4BC6FF"/>
                </a:solidFill>
                <a:effectLst/>
                <a:uLnTx/>
                <a:uFillTx/>
                <a:cs typeface="Core Sans C 65"/>
              </a:rPr>
              <a:t>I</a:t>
            </a:r>
            <a:r>
              <a:rPr kumimoji="0" sz="1600" b="1" i="0" u="none" strike="noStrike" kern="0" cap="none" spc="48" normalizeH="0" baseline="0" noProof="0" dirty="0">
                <a:ln>
                  <a:noFill/>
                </a:ln>
                <a:solidFill>
                  <a:srgbClr val="4BC6FF"/>
                </a:solidFill>
                <a:effectLst/>
                <a:uLnTx/>
                <a:uFillTx/>
                <a:cs typeface="Core Sans C 65"/>
              </a:rPr>
              <a:t>DE</a:t>
            </a:r>
            <a:r>
              <a:rPr kumimoji="0" sz="1600" b="1" i="0" u="none" strike="noStrike" kern="0" cap="none" spc="0" normalizeH="0" baseline="0" noProof="0" dirty="0">
                <a:ln>
                  <a:noFill/>
                </a:ln>
                <a:solidFill>
                  <a:srgbClr val="4BC6FF"/>
                </a:solidFill>
                <a:effectLst/>
                <a:uLnTx/>
                <a:uFillTx/>
                <a:cs typeface="Core Sans C 65"/>
              </a:rPr>
              <a:t>R</a:t>
            </a:r>
            <a:endParaRPr kumimoji="0" sz="1600" b="1" i="0" u="none" strike="noStrike" kern="0" cap="none" spc="0" normalizeH="0" baseline="0" noProof="0" dirty="0">
              <a:ln>
                <a:noFill/>
              </a:ln>
              <a:solidFill>
                <a:srgbClr val="000000"/>
              </a:solidFill>
              <a:effectLst/>
              <a:uLnTx/>
              <a:uFillTx/>
              <a:cs typeface="Core Sans C 65"/>
            </a:endParaRPr>
          </a:p>
        </p:txBody>
      </p:sp>
      <p:grpSp>
        <p:nvGrpSpPr>
          <p:cNvPr id="118" name="Group 117">
            <a:extLst>
              <a:ext uri="{FF2B5EF4-FFF2-40B4-BE49-F238E27FC236}">
                <a16:creationId xmlns:a16="http://schemas.microsoft.com/office/drawing/2014/main" id="{301B53F0-D7A9-444F-9A62-20D5D5359357}"/>
              </a:ext>
            </a:extLst>
          </p:cNvPr>
          <p:cNvGrpSpPr/>
          <p:nvPr/>
        </p:nvGrpSpPr>
        <p:grpSpPr>
          <a:xfrm>
            <a:off x="8231487" y="5492792"/>
            <a:ext cx="1091018" cy="597457"/>
            <a:chOff x="7983286" y="5417646"/>
            <a:chExt cx="506849" cy="277558"/>
          </a:xfrm>
        </p:grpSpPr>
        <p:sp>
          <p:nvSpPr>
            <p:cNvPr id="72" name="object 44">
              <a:extLst>
                <a:ext uri="{FF2B5EF4-FFF2-40B4-BE49-F238E27FC236}">
                  <a16:creationId xmlns:a16="http://schemas.microsoft.com/office/drawing/2014/main" id="{639BA358-9FA0-CB44-83E9-FAAE1AFD92DF}"/>
                </a:ext>
              </a:extLst>
            </p:cNvPr>
            <p:cNvSpPr/>
            <p:nvPr/>
          </p:nvSpPr>
          <p:spPr>
            <a:xfrm>
              <a:off x="8214957" y="5417646"/>
              <a:ext cx="275178" cy="253352"/>
            </a:xfrm>
            <a:custGeom>
              <a:avLst/>
              <a:gdLst/>
              <a:ahLst/>
              <a:cxnLst/>
              <a:rect l="l" t="t" r="r" b="b"/>
              <a:pathLst>
                <a:path w="316229" h="317500">
                  <a:moveTo>
                    <a:pt x="252196" y="30670"/>
                  </a:moveTo>
                  <a:lnTo>
                    <a:pt x="254825" y="32016"/>
                  </a:lnTo>
                  <a:lnTo>
                    <a:pt x="255612" y="35407"/>
                  </a:lnTo>
                  <a:lnTo>
                    <a:pt x="253860" y="37795"/>
                  </a:lnTo>
                  <a:lnTo>
                    <a:pt x="236689" y="60998"/>
                  </a:lnTo>
                  <a:lnTo>
                    <a:pt x="245516" y="68908"/>
                  </a:lnTo>
                  <a:lnTo>
                    <a:pt x="253468" y="77519"/>
                  </a:lnTo>
                  <a:lnTo>
                    <a:pt x="260526" y="86756"/>
                  </a:lnTo>
                  <a:lnTo>
                    <a:pt x="266674" y="96545"/>
                  </a:lnTo>
                  <a:lnTo>
                    <a:pt x="292468" y="83502"/>
                  </a:lnTo>
                  <a:lnTo>
                    <a:pt x="295097" y="82181"/>
                  </a:lnTo>
                  <a:lnTo>
                    <a:pt x="298310" y="83515"/>
                  </a:lnTo>
                  <a:lnTo>
                    <a:pt x="299199" y="86334"/>
                  </a:lnTo>
                  <a:lnTo>
                    <a:pt x="314845" y="135407"/>
                  </a:lnTo>
                  <a:lnTo>
                    <a:pt x="315747" y="138226"/>
                  </a:lnTo>
                  <a:lnTo>
                    <a:pt x="313905" y="141173"/>
                  </a:lnTo>
                  <a:lnTo>
                    <a:pt x="310984" y="141605"/>
                  </a:lnTo>
                  <a:lnTo>
                    <a:pt x="282397" y="145897"/>
                  </a:lnTo>
                  <a:lnTo>
                    <a:pt x="283054" y="157441"/>
                  </a:lnTo>
                  <a:lnTo>
                    <a:pt x="282646" y="169065"/>
                  </a:lnTo>
                  <a:lnTo>
                    <a:pt x="281145" y="180694"/>
                  </a:lnTo>
                  <a:lnTo>
                    <a:pt x="278523" y="192252"/>
                  </a:lnTo>
                  <a:lnTo>
                    <a:pt x="305955" y="201256"/>
                  </a:lnTo>
                  <a:lnTo>
                    <a:pt x="308762" y="202171"/>
                  </a:lnTo>
                  <a:lnTo>
                    <a:pt x="310083" y="205384"/>
                  </a:lnTo>
                  <a:lnTo>
                    <a:pt x="308724" y="208013"/>
                  </a:lnTo>
                  <a:lnTo>
                    <a:pt x="285076" y="253771"/>
                  </a:lnTo>
                  <a:lnTo>
                    <a:pt x="283717" y="256400"/>
                  </a:lnTo>
                  <a:lnTo>
                    <a:pt x="280339" y="257187"/>
                  </a:lnTo>
                  <a:lnTo>
                    <a:pt x="277964" y="255422"/>
                  </a:lnTo>
                  <a:lnTo>
                    <a:pt x="254749" y="238264"/>
                  </a:lnTo>
                  <a:lnTo>
                    <a:pt x="246839" y="247091"/>
                  </a:lnTo>
                  <a:lnTo>
                    <a:pt x="238226" y="255042"/>
                  </a:lnTo>
                  <a:lnTo>
                    <a:pt x="228985" y="262101"/>
                  </a:lnTo>
                  <a:lnTo>
                    <a:pt x="219189" y="268249"/>
                  </a:lnTo>
                  <a:lnTo>
                    <a:pt x="232244" y="294043"/>
                  </a:lnTo>
                  <a:lnTo>
                    <a:pt x="180339" y="316420"/>
                  </a:lnTo>
                  <a:lnTo>
                    <a:pt x="177520" y="317309"/>
                  </a:lnTo>
                  <a:lnTo>
                    <a:pt x="174574" y="315480"/>
                  </a:lnTo>
                  <a:lnTo>
                    <a:pt x="174142" y="312559"/>
                  </a:lnTo>
                  <a:lnTo>
                    <a:pt x="169849" y="283972"/>
                  </a:lnTo>
                  <a:lnTo>
                    <a:pt x="158306" y="284629"/>
                  </a:lnTo>
                  <a:lnTo>
                    <a:pt x="146681" y="284221"/>
                  </a:lnTo>
                  <a:lnTo>
                    <a:pt x="135052" y="282720"/>
                  </a:lnTo>
                  <a:lnTo>
                    <a:pt x="123494" y="280098"/>
                  </a:lnTo>
                  <a:lnTo>
                    <a:pt x="114503" y="307530"/>
                  </a:lnTo>
                  <a:lnTo>
                    <a:pt x="113576" y="310337"/>
                  </a:lnTo>
                  <a:lnTo>
                    <a:pt x="110362" y="311658"/>
                  </a:lnTo>
                  <a:lnTo>
                    <a:pt x="107734" y="310299"/>
                  </a:lnTo>
                  <a:lnTo>
                    <a:pt x="67271" y="290436"/>
                  </a:lnTo>
                  <a:lnTo>
                    <a:pt x="64604" y="289166"/>
                  </a:lnTo>
                  <a:lnTo>
                    <a:pt x="63703" y="285813"/>
                  </a:lnTo>
                  <a:lnTo>
                    <a:pt x="65379" y="283375"/>
                  </a:lnTo>
                  <a:lnTo>
                    <a:pt x="81737" y="259549"/>
                  </a:lnTo>
                  <a:lnTo>
                    <a:pt x="72840" y="252159"/>
                  </a:lnTo>
                  <a:lnTo>
                    <a:pt x="64617" y="243935"/>
                  </a:lnTo>
                  <a:lnTo>
                    <a:pt x="57137" y="234911"/>
                  </a:lnTo>
                  <a:lnTo>
                    <a:pt x="50469" y="225120"/>
                  </a:lnTo>
                  <a:lnTo>
                    <a:pt x="25184" y="239039"/>
                  </a:lnTo>
                  <a:lnTo>
                    <a:pt x="22593" y="240474"/>
                  </a:lnTo>
                  <a:lnTo>
                    <a:pt x="19342" y="239242"/>
                  </a:lnTo>
                  <a:lnTo>
                    <a:pt x="18351" y="236448"/>
                  </a:lnTo>
                  <a:lnTo>
                    <a:pt x="1003" y="187960"/>
                  </a:lnTo>
                  <a:lnTo>
                    <a:pt x="0" y="185166"/>
                  </a:lnTo>
                  <a:lnTo>
                    <a:pt x="1727" y="182168"/>
                  </a:lnTo>
                  <a:lnTo>
                    <a:pt x="4635" y="181622"/>
                  </a:lnTo>
                  <a:lnTo>
                    <a:pt x="33019" y="176339"/>
                  </a:lnTo>
                  <a:lnTo>
                    <a:pt x="31954" y="164537"/>
                  </a:lnTo>
                  <a:lnTo>
                    <a:pt x="32008" y="152815"/>
                  </a:lnTo>
                  <a:lnTo>
                    <a:pt x="33146" y="141242"/>
                  </a:lnTo>
                  <a:lnTo>
                    <a:pt x="35331" y="129882"/>
                  </a:lnTo>
                  <a:lnTo>
                    <a:pt x="7556" y="121856"/>
                  </a:lnTo>
                  <a:lnTo>
                    <a:pt x="4737" y="121018"/>
                  </a:lnTo>
                  <a:lnTo>
                    <a:pt x="3301" y="117856"/>
                  </a:lnTo>
                  <a:lnTo>
                    <a:pt x="4559" y="115189"/>
                  </a:lnTo>
                  <a:lnTo>
                    <a:pt x="26581" y="68618"/>
                  </a:lnTo>
                  <a:lnTo>
                    <a:pt x="27851" y="65938"/>
                  </a:lnTo>
                  <a:lnTo>
                    <a:pt x="31203" y="65036"/>
                  </a:lnTo>
                  <a:lnTo>
                    <a:pt x="33642" y="66713"/>
                  </a:lnTo>
                  <a:lnTo>
                    <a:pt x="57467" y="83070"/>
                  </a:lnTo>
                  <a:lnTo>
                    <a:pt x="90411" y="51650"/>
                  </a:lnTo>
                  <a:lnTo>
                    <a:pt x="94983" y="49072"/>
                  </a:lnTo>
                  <a:lnTo>
                    <a:pt x="81940" y="23279"/>
                  </a:lnTo>
                  <a:lnTo>
                    <a:pt x="80594" y="20650"/>
                  </a:lnTo>
                  <a:lnTo>
                    <a:pt x="81940" y="17437"/>
                  </a:lnTo>
                  <a:lnTo>
                    <a:pt x="84747" y="16548"/>
                  </a:lnTo>
                  <a:lnTo>
                    <a:pt x="133832" y="901"/>
                  </a:lnTo>
                  <a:lnTo>
                    <a:pt x="136639" y="0"/>
                  </a:lnTo>
                  <a:lnTo>
                    <a:pt x="139598" y="1828"/>
                  </a:lnTo>
                  <a:lnTo>
                    <a:pt x="140042" y="4762"/>
                  </a:lnTo>
                  <a:lnTo>
                    <a:pt x="144322" y="33350"/>
                  </a:lnTo>
                  <a:lnTo>
                    <a:pt x="155869" y="32692"/>
                  </a:lnTo>
                  <a:lnTo>
                    <a:pt x="167489" y="33102"/>
                  </a:lnTo>
                  <a:lnTo>
                    <a:pt x="179111" y="34607"/>
                  </a:lnTo>
                  <a:lnTo>
                    <a:pt x="190665" y="37236"/>
                  </a:lnTo>
                  <a:lnTo>
                    <a:pt x="199669" y="9791"/>
                  </a:lnTo>
                  <a:lnTo>
                    <a:pt x="200596" y="6985"/>
                  </a:lnTo>
                  <a:lnTo>
                    <a:pt x="203796" y="5664"/>
                  </a:lnTo>
                  <a:lnTo>
                    <a:pt x="206425" y="7023"/>
                  </a:lnTo>
                  <a:lnTo>
                    <a:pt x="252196" y="30670"/>
                  </a:lnTo>
                </a:path>
              </a:pathLst>
            </a:custGeom>
            <a:ln w="25400">
              <a:solidFill>
                <a:srgbClr val="0E0E5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73" name="object 45">
              <a:extLst>
                <a:ext uri="{FF2B5EF4-FFF2-40B4-BE49-F238E27FC236}">
                  <a16:creationId xmlns:a16="http://schemas.microsoft.com/office/drawing/2014/main" id="{46803F9A-337A-744A-98D8-6B4246B0E395}"/>
                </a:ext>
              </a:extLst>
            </p:cNvPr>
            <p:cNvSpPr/>
            <p:nvPr/>
          </p:nvSpPr>
          <p:spPr>
            <a:xfrm>
              <a:off x="8287209" y="5485637"/>
              <a:ext cx="128594" cy="117917"/>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sp>
          <p:nvSpPr>
            <p:cNvPr id="74" name="object 46">
              <a:extLst>
                <a:ext uri="{FF2B5EF4-FFF2-40B4-BE49-F238E27FC236}">
                  <a16:creationId xmlns:a16="http://schemas.microsoft.com/office/drawing/2014/main" id="{AE294881-5695-D94D-8A80-58089DE82CEA}"/>
                </a:ext>
              </a:extLst>
            </p:cNvPr>
            <p:cNvSpPr/>
            <p:nvPr/>
          </p:nvSpPr>
          <p:spPr>
            <a:xfrm>
              <a:off x="7983286" y="5496831"/>
              <a:ext cx="216109" cy="19837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0000"/>
                </a:solidFill>
                <a:effectLst/>
                <a:uLnTx/>
                <a:uFillTx/>
              </a:endParaRPr>
            </a:p>
          </p:txBody>
        </p:sp>
      </p:grpSp>
      <p:sp>
        <p:nvSpPr>
          <p:cNvPr id="75" name="object 326">
            <a:extLst>
              <a:ext uri="{FF2B5EF4-FFF2-40B4-BE49-F238E27FC236}">
                <a16:creationId xmlns:a16="http://schemas.microsoft.com/office/drawing/2014/main" id="{D7B4478B-EFE5-964B-B290-B4527E1537C9}"/>
              </a:ext>
            </a:extLst>
          </p:cNvPr>
          <p:cNvSpPr txBox="1"/>
          <p:nvPr/>
        </p:nvSpPr>
        <p:spPr>
          <a:xfrm>
            <a:off x="8046361" y="6196199"/>
            <a:ext cx="1461271" cy="255757"/>
          </a:xfrm>
          <a:prstGeom prst="rect">
            <a:avLst/>
          </a:prstGeom>
          <a:solidFill>
            <a:schemeClr val="bg1"/>
          </a:solidFill>
        </p:spPr>
        <p:txBody>
          <a:bodyPr vert="horz" wrap="square" lIns="0" tIns="9444" rIns="0" bIns="0" rtlCol="0">
            <a:spAutoFit/>
          </a:bodyPr>
          <a:lstStyle/>
          <a:p>
            <a:pPr marL="9445" marR="0" lvl="0" indent="0" algn="ctr" defTabSz="914400" eaLnBrk="1" fontAlgn="auto" latinLnBrk="0" hangingPunct="1">
              <a:lnSpc>
                <a:spcPct val="100000"/>
              </a:lnSpc>
              <a:spcBef>
                <a:spcPts val="74"/>
              </a:spcBef>
              <a:spcAft>
                <a:spcPts val="0"/>
              </a:spcAft>
              <a:buClrTx/>
              <a:buSzTx/>
              <a:buFontTx/>
              <a:buNone/>
              <a:tabLst/>
              <a:defRPr/>
            </a:pPr>
            <a:r>
              <a:rPr kumimoji="0" sz="1600" b="1" i="0" u="none" strike="noStrike" kern="0" cap="none" spc="0" normalizeH="0" baseline="0" noProof="0" dirty="0">
                <a:ln>
                  <a:noFill/>
                </a:ln>
                <a:solidFill>
                  <a:srgbClr val="8400D9"/>
                </a:solidFill>
                <a:effectLst/>
                <a:uLnTx/>
                <a:uFillTx/>
                <a:cs typeface="Core Sans C 65"/>
              </a:rPr>
              <a:t>P</a:t>
            </a:r>
            <a:r>
              <a:rPr kumimoji="0" sz="1600" b="1" i="0" u="none" strike="noStrike" kern="0" cap="none" spc="4" normalizeH="0" baseline="0" noProof="0" dirty="0">
                <a:ln>
                  <a:noFill/>
                </a:ln>
                <a:solidFill>
                  <a:srgbClr val="8400D9"/>
                </a:solidFill>
                <a:effectLst/>
                <a:uLnTx/>
                <a:uFillTx/>
                <a:cs typeface="Core Sans C 65"/>
              </a:rPr>
              <a:t>R</a:t>
            </a:r>
            <a:r>
              <a:rPr kumimoji="0" sz="1600" b="1" i="0" u="none" strike="noStrike" kern="0" cap="none" spc="7" normalizeH="0" baseline="0" noProof="0" dirty="0">
                <a:ln>
                  <a:noFill/>
                </a:ln>
                <a:solidFill>
                  <a:srgbClr val="8400D9"/>
                </a:solidFill>
                <a:effectLst/>
                <a:uLnTx/>
                <a:uFillTx/>
                <a:cs typeface="Core Sans C 65"/>
              </a:rPr>
              <a:t>O</a:t>
            </a:r>
            <a:r>
              <a:rPr kumimoji="0" sz="1600" b="1" i="0" u="none" strike="noStrike" kern="0" cap="none" spc="-4" normalizeH="0" baseline="0" noProof="0" dirty="0">
                <a:ln>
                  <a:noFill/>
                </a:ln>
                <a:solidFill>
                  <a:srgbClr val="8400D9"/>
                </a:solidFill>
                <a:effectLst/>
                <a:uLnTx/>
                <a:uFillTx/>
                <a:cs typeface="Core Sans C 65"/>
              </a:rPr>
              <a:t>C</a:t>
            </a:r>
            <a:r>
              <a:rPr kumimoji="0" sz="1600" b="1" i="0" u="none" strike="noStrike" kern="0" cap="none" spc="0" normalizeH="0" baseline="0" noProof="0" dirty="0">
                <a:ln>
                  <a:noFill/>
                </a:ln>
                <a:solidFill>
                  <a:srgbClr val="8400D9"/>
                </a:solidFill>
                <a:effectLst/>
                <a:uLnTx/>
                <a:uFillTx/>
                <a:cs typeface="Core Sans C 65"/>
              </a:rPr>
              <a:t>E</a:t>
            </a:r>
            <a:r>
              <a:rPr kumimoji="0" sz="1600" b="1" i="0" u="none" strike="noStrike" kern="0" cap="none" spc="-4" normalizeH="0" baseline="0" noProof="0" dirty="0">
                <a:ln>
                  <a:noFill/>
                </a:ln>
                <a:solidFill>
                  <a:srgbClr val="8400D9"/>
                </a:solidFill>
                <a:effectLst/>
                <a:uLnTx/>
                <a:uFillTx/>
                <a:cs typeface="Core Sans C 65"/>
              </a:rPr>
              <a:t>S</a:t>
            </a:r>
            <a:r>
              <a:rPr kumimoji="0" sz="1600" b="1" i="0" u="none" strike="noStrike" kern="0" cap="none" spc="0" normalizeH="0" baseline="0" noProof="0" dirty="0">
                <a:ln>
                  <a:noFill/>
                </a:ln>
                <a:solidFill>
                  <a:srgbClr val="8400D9"/>
                </a:solidFill>
                <a:effectLst/>
                <a:uLnTx/>
                <a:uFillTx/>
                <a:cs typeface="Core Sans C 65"/>
              </a:rPr>
              <a:t>S</a:t>
            </a:r>
            <a:r>
              <a:rPr kumimoji="0" sz="1600" b="1" i="0" u="none" strike="noStrike" kern="0" cap="none" spc="11" normalizeH="0" baseline="0" noProof="0" dirty="0">
                <a:ln>
                  <a:noFill/>
                </a:ln>
                <a:solidFill>
                  <a:srgbClr val="8400D9"/>
                </a:solidFill>
                <a:effectLst/>
                <a:uLnTx/>
                <a:uFillTx/>
                <a:cs typeface="Core Sans C 65"/>
              </a:rPr>
              <a:t>O</a:t>
            </a:r>
            <a:r>
              <a:rPr kumimoji="0" sz="1600" b="1" i="0" u="none" strike="noStrike" kern="0" cap="none" spc="0" normalizeH="0" baseline="0" noProof="0" dirty="0">
                <a:ln>
                  <a:noFill/>
                </a:ln>
                <a:solidFill>
                  <a:srgbClr val="8400D9"/>
                </a:solidFill>
                <a:effectLst/>
                <a:uLnTx/>
                <a:uFillTx/>
                <a:cs typeface="Core Sans C 65"/>
              </a:rPr>
              <a:t>R</a:t>
            </a:r>
            <a:endParaRPr kumimoji="0" sz="1600" b="1" i="0" u="none" strike="noStrike" kern="0" cap="none" spc="0" normalizeH="0" baseline="0" noProof="0" dirty="0">
              <a:ln>
                <a:noFill/>
              </a:ln>
              <a:solidFill>
                <a:srgbClr val="000000"/>
              </a:solidFill>
              <a:effectLst/>
              <a:uLnTx/>
              <a:uFillTx/>
              <a:cs typeface="Core Sans C 65"/>
            </a:endParaRPr>
          </a:p>
        </p:txBody>
      </p:sp>
      <p:pic>
        <p:nvPicPr>
          <p:cNvPr id="70" name="Picture 69">
            <a:extLst>
              <a:ext uri="{FF2B5EF4-FFF2-40B4-BE49-F238E27FC236}">
                <a16:creationId xmlns:a16="http://schemas.microsoft.com/office/drawing/2014/main" id="{843222E2-33FA-F14A-A0A0-13B7C9EB0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114" y="3702862"/>
            <a:ext cx="1213179" cy="1213179"/>
          </a:xfrm>
          <a:prstGeom prst="rect">
            <a:avLst/>
          </a:prstGeom>
        </p:spPr>
      </p:pic>
      <p:sp>
        <p:nvSpPr>
          <p:cNvPr id="115" name="object 453">
            <a:extLst>
              <a:ext uri="{FF2B5EF4-FFF2-40B4-BE49-F238E27FC236}">
                <a16:creationId xmlns:a16="http://schemas.microsoft.com/office/drawing/2014/main" id="{0CE15F12-C24A-3C45-8E58-49AC84D5EA96}"/>
              </a:ext>
            </a:extLst>
          </p:cNvPr>
          <p:cNvSpPr txBox="1"/>
          <p:nvPr/>
        </p:nvSpPr>
        <p:spPr>
          <a:xfrm>
            <a:off x="8181579" y="2690168"/>
            <a:ext cx="1094579" cy="255757"/>
          </a:xfrm>
          <a:prstGeom prst="rect">
            <a:avLst/>
          </a:prstGeom>
          <a:solidFill>
            <a:schemeClr val="bg1"/>
          </a:solidFill>
        </p:spPr>
        <p:txBody>
          <a:bodyPr vert="horz" wrap="square" lIns="0" tIns="9444" rIns="0" bIns="0" rtlCol="0">
            <a:spAutoFit/>
          </a:bodyPr>
          <a:lstStyle/>
          <a:p>
            <a:pPr marL="9445" algn="ctr">
              <a:spcBef>
                <a:spcPts val="74"/>
              </a:spcBef>
            </a:pPr>
            <a:r>
              <a:rPr lang="en-US" sz="1600" b="1" spc="33" dirty="0">
                <a:solidFill>
                  <a:srgbClr val="4BC6FF"/>
                </a:solidFill>
                <a:cs typeface="Core Sans C 65"/>
              </a:rPr>
              <a:t>BANK</a:t>
            </a:r>
            <a:endParaRPr sz="1600" b="1" dirty="0">
              <a:solidFill>
                <a:srgbClr val="000000"/>
              </a:solidFill>
              <a:cs typeface="Core Sans C 65"/>
            </a:endParaRPr>
          </a:p>
        </p:txBody>
      </p:sp>
      <p:pic>
        <p:nvPicPr>
          <p:cNvPr id="119" name="Picture 118">
            <a:extLst>
              <a:ext uri="{FF2B5EF4-FFF2-40B4-BE49-F238E27FC236}">
                <a16:creationId xmlns:a16="http://schemas.microsoft.com/office/drawing/2014/main" id="{20EF0261-5C08-0D45-A345-6E73B38EC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6012" y="1713423"/>
            <a:ext cx="1425713" cy="814694"/>
          </a:xfrm>
          <a:prstGeom prst="rect">
            <a:avLst/>
          </a:prstGeom>
          <a:solidFill>
            <a:schemeClr val="bg1"/>
          </a:solidFill>
        </p:spPr>
      </p:pic>
      <p:pic>
        <p:nvPicPr>
          <p:cNvPr id="69" name="Picture 68">
            <a:extLst>
              <a:ext uri="{FF2B5EF4-FFF2-40B4-BE49-F238E27FC236}">
                <a16:creationId xmlns:a16="http://schemas.microsoft.com/office/drawing/2014/main" id="{98B6555C-EC74-324F-94A3-4750D775CA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9947" y="3471265"/>
            <a:ext cx="999143" cy="682583"/>
          </a:xfrm>
          <a:prstGeom prst="rect">
            <a:avLst/>
          </a:prstGeom>
          <a:solidFill>
            <a:schemeClr val="bg1"/>
          </a:solidFill>
        </p:spPr>
      </p:pic>
    </p:spTree>
    <p:extLst>
      <p:ext uri="{BB962C8B-B14F-4D97-AF65-F5344CB8AC3E}">
        <p14:creationId xmlns:p14="http://schemas.microsoft.com/office/powerpoint/2010/main" val="293585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E7D7A3-8867-494A-844B-9ED99BE08127}"/>
              </a:ext>
            </a:extLst>
          </p:cNvPr>
          <p:cNvSpPr>
            <a:spLocks noGrp="1"/>
          </p:cNvSpPr>
          <p:nvPr>
            <p:ph type="sldNum" sz="quarter" idx="10"/>
          </p:nvPr>
        </p:nvSpPr>
        <p:spPr/>
        <p:txBody>
          <a:bodyPr/>
          <a:lstStyle/>
          <a:p>
            <a:fld id="{D8D877B3-D348-4611-9BDB-C5374591D951}" type="slidenum">
              <a:rPr lang="en-US" smtClean="0"/>
              <a:pPr/>
              <a:t>2</a:t>
            </a:fld>
            <a:endParaRPr lang="en-US" dirty="0"/>
          </a:p>
        </p:txBody>
      </p:sp>
      <p:pic>
        <p:nvPicPr>
          <p:cNvPr id="9" name="Picture Placeholder 8" descr="A person in a blue shirt&#10;&#10;Description automatically generated">
            <a:extLst>
              <a:ext uri="{FF2B5EF4-FFF2-40B4-BE49-F238E27FC236}">
                <a16:creationId xmlns:a16="http://schemas.microsoft.com/office/drawing/2014/main" id="{6A94B985-2A8E-3D4E-AB88-AAE0BC06AC3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9680" r="24375" b="19103"/>
          <a:stretch/>
        </p:blipFill>
        <p:spPr>
          <a:xfrm>
            <a:off x="1596571" y="1625593"/>
            <a:ext cx="2498351" cy="2498351"/>
          </a:xfrm>
        </p:spPr>
      </p:pic>
      <p:pic>
        <p:nvPicPr>
          <p:cNvPr id="4" name="Picture Placeholder 3" descr="A person looking at the camera&#10;&#10;Description automatically generated">
            <a:extLst>
              <a:ext uri="{FF2B5EF4-FFF2-40B4-BE49-F238E27FC236}">
                <a16:creationId xmlns:a16="http://schemas.microsoft.com/office/drawing/2014/main" id="{4BC08A4C-C518-104C-9200-20D7A7E5BB1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52" b="2252"/>
          <a:stretch>
            <a:fillRect/>
          </a:stretch>
        </p:blipFill>
        <p:spPr/>
      </p:pic>
      <p:pic>
        <p:nvPicPr>
          <p:cNvPr id="14" name="Picture Placeholder 13" descr="A person wearing glasses and smiling at the camera&#10;&#10;Description automatically generated">
            <a:extLst>
              <a:ext uri="{FF2B5EF4-FFF2-40B4-BE49-F238E27FC236}">
                <a16:creationId xmlns:a16="http://schemas.microsoft.com/office/drawing/2014/main" id="{B6A0F001-CA38-AE4F-B004-1C468C178B67}"/>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2" r="32"/>
          <a:stretch>
            <a:fillRect/>
          </a:stretch>
        </p:blipFill>
        <p:spPr/>
      </p:pic>
      <p:sp>
        <p:nvSpPr>
          <p:cNvPr id="10" name="Title 1">
            <a:extLst>
              <a:ext uri="{FF2B5EF4-FFF2-40B4-BE49-F238E27FC236}">
                <a16:creationId xmlns:a16="http://schemas.microsoft.com/office/drawing/2014/main" id="{108BEEA6-8E69-B64D-B6C6-5C369E1379AE}"/>
              </a:ext>
            </a:extLst>
          </p:cNvPr>
          <p:cNvSpPr txBox="1">
            <a:spLocks/>
          </p:cNvSpPr>
          <p:nvPr/>
        </p:nvSpPr>
        <p:spPr>
          <a:xfrm>
            <a:off x="1365795" y="4405049"/>
            <a:ext cx="2959901"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Emily Bailey</a:t>
            </a: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
            </a:r>
            <a:b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br>
            <a:r>
              <a:rPr kumimoji="0" lang="en-US" sz="1400" b="0" i="0" u="none" strike="noStrike" kern="1200" cap="none" spc="0" normalizeH="0" baseline="0" noProof="0" dirty="0">
                <a:ln>
                  <a:noFill/>
                </a:ln>
                <a:solidFill>
                  <a:schemeClr val="bg2"/>
                </a:solidFill>
                <a:effectLst/>
                <a:uLnTx/>
                <a:uFillTx/>
                <a:latin typeface="Century Gothic" panose="020B0502020202020204" pitchFamily="34" charset="0"/>
              </a:rPr>
              <a:t>DLTA PRODUCT DIRECTOR</a:t>
            </a:r>
            <a:endParaRPr kumimoji="0" lang="en-US" sz="3600" b="0" i="0" u="none" strike="noStrike" kern="1200" cap="none" spc="0" normalizeH="0" baseline="0" noProof="0" dirty="0">
              <a:ln>
                <a:noFill/>
              </a:ln>
              <a:solidFill>
                <a:schemeClr val="bg2"/>
              </a:solidFill>
              <a:effectLst/>
              <a:uLnTx/>
              <a:uFillTx/>
              <a:latin typeface="Century Gothic" panose="020B0502020202020204" pitchFamily="34" charset="0"/>
            </a:endParaRPr>
          </a:p>
        </p:txBody>
      </p:sp>
      <p:sp>
        <p:nvSpPr>
          <p:cNvPr id="11" name="Title 1">
            <a:extLst>
              <a:ext uri="{FF2B5EF4-FFF2-40B4-BE49-F238E27FC236}">
                <a16:creationId xmlns:a16="http://schemas.microsoft.com/office/drawing/2014/main" id="{D93222C5-6D58-0F4D-AEFA-71B3713F244E}"/>
              </a:ext>
            </a:extLst>
          </p:cNvPr>
          <p:cNvSpPr txBox="1">
            <a:spLocks/>
          </p:cNvSpPr>
          <p:nvPr/>
        </p:nvSpPr>
        <p:spPr>
          <a:xfrm>
            <a:off x="4616048" y="4405049"/>
            <a:ext cx="2959901"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Kelly Cavin</a:t>
            </a: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
            </a:r>
            <a:b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br>
            <a:r>
              <a:rPr lang="en-US" sz="1400" i="0" dirty="0">
                <a:solidFill>
                  <a:schemeClr val="bg2"/>
                </a:solidFill>
                <a:latin typeface="Century Gothic" panose="020B0502020202020204" pitchFamily="34" charset="0"/>
              </a:rPr>
              <a:t>SOCIAL DETERMINANTS OF HEALTH, VICE PRESIDENT</a:t>
            </a:r>
          </a:p>
        </p:txBody>
      </p:sp>
      <p:sp>
        <p:nvSpPr>
          <p:cNvPr id="12" name="Title 1">
            <a:extLst>
              <a:ext uri="{FF2B5EF4-FFF2-40B4-BE49-F238E27FC236}">
                <a16:creationId xmlns:a16="http://schemas.microsoft.com/office/drawing/2014/main" id="{D6F45483-1139-B04E-B5D7-5A3BD1BA622F}"/>
              </a:ext>
            </a:extLst>
          </p:cNvPr>
          <p:cNvSpPr txBox="1">
            <a:spLocks/>
          </p:cNvSpPr>
          <p:nvPr/>
        </p:nvSpPr>
        <p:spPr>
          <a:xfrm>
            <a:off x="7718189" y="4405049"/>
            <a:ext cx="3256125"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Rohan Rangel</a:t>
            </a: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
            </a:r>
            <a:b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br>
            <a:r>
              <a:rPr lang="en-US" sz="1400" i="0" dirty="0">
                <a:solidFill>
                  <a:schemeClr val="bg2"/>
                </a:solidFill>
                <a:latin typeface="Century Gothic" panose="020B0502020202020204" pitchFamily="34" charset="0"/>
              </a:rPr>
              <a:t>MEDICAL NETWORKS, DIRECTOR OF PRODUCT MANAGEMENT</a:t>
            </a:r>
          </a:p>
        </p:txBody>
      </p:sp>
    </p:spTree>
    <p:extLst>
      <p:ext uri="{BB962C8B-B14F-4D97-AF65-F5344CB8AC3E}">
        <p14:creationId xmlns:p14="http://schemas.microsoft.com/office/powerpoint/2010/main" val="427775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E7D7A3-8867-494A-844B-9ED99BE08127}"/>
              </a:ext>
            </a:extLst>
          </p:cNvPr>
          <p:cNvSpPr>
            <a:spLocks noGrp="1"/>
          </p:cNvSpPr>
          <p:nvPr>
            <p:ph type="sldNum" sz="quarter" idx="10"/>
          </p:nvPr>
        </p:nvSpPr>
        <p:spPr/>
        <p:txBody>
          <a:bodyPr/>
          <a:lstStyle/>
          <a:p>
            <a:fld id="{D8D877B3-D348-4611-9BDB-C5374591D951}" type="slidenum">
              <a:rPr lang="en-US" smtClean="0"/>
              <a:pPr/>
              <a:t>20</a:t>
            </a:fld>
            <a:endParaRPr lang="en-US" dirty="0"/>
          </a:p>
        </p:txBody>
      </p:sp>
      <p:pic>
        <p:nvPicPr>
          <p:cNvPr id="9" name="Picture Placeholder 8" descr="A person in a blue shirt&#10;&#10;Description automatically generated">
            <a:extLst>
              <a:ext uri="{FF2B5EF4-FFF2-40B4-BE49-F238E27FC236}">
                <a16:creationId xmlns:a16="http://schemas.microsoft.com/office/drawing/2014/main" id="{6A94B985-2A8E-3D4E-AB88-AAE0BC06AC3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9680" r="24375" b="19103"/>
          <a:stretch/>
        </p:blipFill>
        <p:spPr>
          <a:xfrm>
            <a:off x="1596571" y="1625593"/>
            <a:ext cx="2498351" cy="2498351"/>
          </a:xfrm>
        </p:spPr>
      </p:pic>
      <p:pic>
        <p:nvPicPr>
          <p:cNvPr id="4" name="Picture Placeholder 3" descr="A person looking at the camera&#10;&#10;Description automatically generated">
            <a:extLst>
              <a:ext uri="{FF2B5EF4-FFF2-40B4-BE49-F238E27FC236}">
                <a16:creationId xmlns:a16="http://schemas.microsoft.com/office/drawing/2014/main" id="{4BC08A4C-C518-104C-9200-20D7A7E5BB1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52" b="2252"/>
          <a:stretch>
            <a:fillRect/>
          </a:stretch>
        </p:blipFill>
        <p:spPr/>
      </p:pic>
      <p:pic>
        <p:nvPicPr>
          <p:cNvPr id="14" name="Picture Placeholder 13" descr="A person wearing glasses and smiling at the camera&#10;&#10;Description automatically generated">
            <a:extLst>
              <a:ext uri="{FF2B5EF4-FFF2-40B4-BE49-F238E27FC236}">
                <a16:creationId xmlns:a16="http://schemas.microsoft.com/office/drawing/2014/main" id="{B6A0F001-CA38-AE4F-B004-1C468C178B67}"/>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2" r="32"/>
          <a:stretch>
            <a:fillRect/>
          </a:stretch>
        </p:blipFill>
        <p:spPr/>
      </p:pic>
      <p:sp>
        <p:nvSpPr>
          <p:cNvPr id="10" name="Title 1">
            <a:extLst>
              <a:ext uri="{FF2B5EF4-FFF2-40B4-BE49-F238E27FC236}">
                <a16:creationId xmlns:a16="http://schemas.microsoft.com/office/drawing/2014/main" id="{108BEEA6-8E69-B64D-B6C6-5C369E1379AE}"/>
              </a:ext>
            </a:extLst>
          </p:cNvPr>
          <p:cNvSpPr txBox="1">
            <a:spLocks/>
          </p:cNvSpPr>
          <p:nvPr/>
        </p:nvSpPr>
        <p:spPr>
          <a:xfrm>
            <a:off x="1365795" y="4405049"/>
            <a:ext cx="2959901"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Emily Bailey</a:t>
            </a: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
            </a:r>
            <a:b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br>
            <a:r>
              <a:rPr kumimoji="0" lang="en-US" sz="1400" b="0" i="0" u="none" strike="noStrike" kern="1200" cap="none" spc="0" normalizeH="0" baseline="0" noProof="0" dirty="0">
                <a:ln>
                  <a:noFill/>
                </a:ln>
                <a:solidFill>
                  <a:schemeClr val="bg2"/>
                </a:solidFill>
                <a:effectLst/>
                <a:uLnTx/>
                <a:uFillTx/>
                <a:latin typeface="Century Gothic" panose="020B0502020202020204" pitchFamily="34" charset="0"/>
              </a:rPr>
              <a:t>DLTA PRODUCT DIRECTOR</a:t>
            </a:r>
            <a:endParaRPr kumimoji="0" lang="en-US" sz="3600" b="0" i="0" u="none" strike="noStrike" kern="1200" cap="none" spc="0" normalizeH="0" baseline="0" noProof="0" dirty="0">
              <a:ln>
                <a:noFill/>
              </a:ln>
              <a:solidFill>
                <a:schemeClr val="bg2"/>
              </a:solidFill>
              <a:effectLst/>
              <a:uLnTx/>
              <a:uFillTx/>
              <a:latin typeface="Century Gothic" panose="020B0502020202020204" pitchFamily="34" charset="0"/>
            </a:endParaRPr>
          </a:p>
        </p:txBody>
      </p:sp>
      <p:sp>
        <p:nvSpPr>
          <p:cNvPr id="11" name="Title 1">
            <a:extLst>
              <a:ext uri="{FF2B5EF4-FFF2-40B4-BE49-F238E27FC236}">
                <a16:creationId xmlns:a16="http://schemas.microsoft.com/office/drawing/2014/main" id="{D93222C5-6D58-0F4D-AEFA-71B3713F244E}"/>
              </a:ext>
            </a:extLst>
          </p:cNvPr>
          <p:cNvSpPr txBox="1">
            <a:spLocks/>
          </p:cNvSpPr>
          <p:nvPr/>
        </p:nvSpPr>
        <p:spPr>
          <a:xfrm>
            <a:off x="4616048" y="4405049"/>
            <a:ext cx="2959901"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Kelly Cavin</a:t>
            </a: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
            </a:r>
            <a:b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br>
            <a:r>
              <a:rPr lang="en-US" sz="1400" i="0" dirty="0">
                <a:solidFill>
                  <a:schemeClr val="bg2"/>
                </a:solidFill>
                <a:latin typeface="Century Gothic" panose="020B0502020202020204" pitchFamily="34" charset="0"/>
              </a:rPr>
              <a:t>SOCIAL DETERMINANTS OF HEALTH, VICE PRESIDENT</a:t>
            </a:r>
          </a:p>
        </p:txBody>
      </p:sp>
      <p:sp>
        <p:nvSpPr>
          <p:cNvPr id="12" name="Title 1">
            <a:extLst>
              <a:ext uri="{FF2B5EF4-FFF2-40B4-BE49-F238E27FC236}">
                <a16:creationId xmlns:a16="http://schemas.microsoft.com/office/drawing/2014/main" id="{D6F45483-1139-B04E-B5D7-5A3BD1BA622F}"/>
              </a:ext>
            </a:extLst>
          </p:cNvPr>
          <p:cNvSpPr txBox="1">
            <a:spLocks/>
          </p:cNvSpPr>
          <p:nvPr/>
        </p:nvSpPr>
        <p:spPr>
          <a:xfrm>
            <a:off x="7718189" y="4405049"/>
            <a:ext cx="3256125"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Rohan Rangel</a:t>
            </a: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
            </a:r>
            <a:b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br>
            <a:r>
              <a:rPr lang="en-US" sz="1400" i="0" dirty="0">
                <a:solidFill>
                  <a:schemeClr val="bg2"/>
                </a:solidFill>
                <a:latin typeface="Century Gothic" panose="020B0502020202020204" pitchFamily="34" charset="0"/>
              </a:rPr>
              <a:t>MEDICAL NETWORKS, DIRECTOR OF PRODUCT MANAGEMENT</a:t>
            </a:r>
          </a:p>
        </p:txBody>
      </p:sp>
    </p:spTree>
    <p:extLst>
      <p:ext uri="{BB962C8B-B14F-4D97-AF65-F5344CB8AC3E}">
        <p14:creationId xmlns:p14="http://schemas.microsoft.com/office/powerpoint/2010/main" val="2366835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8243-E1B4-F64D-825A-435DF8CC2804}"/>
              </a:ext>
            </a:extLst>
          </p:cNvPr>
          <p:cNvSpPr>
            <a:spLocks noGrp="1"/>
          </p:cNvSpPr>
          <p:nvPr>
            <p:ph type="title"/>
          </p:nvPr>
        </p:nvSpPr>
        <p:spPr/>
        <p:txBody>
          <a:bodyPr/>
          <a:lstStyle/>
          <a:p>
            <a:r>
              <a:rPr lang="en-US" sz="4400" dirty="0"/>
              <a:t>What’s next? </a:t>
            </a:r>
          </a:p>
        </p:txBody>
      </p:sp>
      <p:sp>
        <p:nvSpPr>
          <p:cNvPr id="3" name="Slide Number Placeholder 2">
            <a:extLst>
              <a:ext uri="{FF2B5EF4-FFF2-40B4-BE49-F238E27FC236}">
                <a16:creationId xmlns:a16="http://schemas.microsoft.com/office/drawing/2014/main" id="{BDC9BBEA-46A2-EF47-BF48-912A443E363A}"/>
              </a:ext>
            </a:extLst>
          </p:cNvPr>
          <p:cNvSpPr>
            <a:spLocks noGrp="1"/>
          </p:cNvSpPr>
          <p:nvPr>
            <p:ph type="sldNum" sz="quarter" idx="10"/>
          </p:nvPr>
        </p:nvSpPr>
        <p:spPr/>
        <p:txBody>
          <a:bodyPr/>
          <a:lstStyle/>
          <a:p>
            <a:fld id="{D8D877B3-D348-4611-9BDB-C5374591D951}" type="slidenum">
              <a:rPr lang="en-US" smtClean="0"/>
              <a:pPr/>
              <a:t>21</a:t>
            </a:fld>
            <a:endParaRPr lang="en-US" dirty="0"/>
          </a:p>
        </p:txBody>
      </p:sp>
      <p:pic>
        <p:nvPicPr>
          <p:cNvPr id="7" name="Picture 6">
            <a:extLst>
              <a:ext uri="{FF2B5EF4-FFF2-40B4-BE49-F238E27FC236}">
                <a16:creationId xmlns:a16="http://schemas.microsoft.com/office/drawing/2014/main" id="{73D7B5B7-1DB9-2C40-B130-6B6D7F286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590" y="5930745"/>
            <a:ext cx="2240819" cy="686597"/>
          </a:xfrm>
          <a:prstGeom prst="rect">
            <a:avLst/>
          </a:prstGeom>
        </p:spPr>
      </p:pic>
      <p:sp>
        <p:nvSpPr>
          <p:cNvPr id="9" name="Content Placeholder 2">
            <a:extLst>
              <a:ext uri="{FF2B5EF4-FFF2-40B4-BE49-F238E27FC236}">
                <a16:creationId xmlns:a16="http://schemas.microsoft.com/office/drawing/2014/main" id="{A67E79FF-F532-724D-8E1F-AFC100BACDAA}"/>
              </a:ext>
            </a:extLst>
          </p:cNvPr>
          <p:cNvSpPr txBox="1">
            <a:spLocks/>
          </p:cNvSpPr>
          <p:nvPr/>
        </p:nvSpPr>
        <p:spPr>
          <a:xfrm>
            <a:off x="7026441" y="1497235"/>
            <a:ext cx="4834003" cy="4137850"/>
          </a:xfrm>
          <a:prstGeom prst="rect">
            <a:avLst/>
          </a:prstGeom>
        </p:spPr>
        <p:txBody>
          <a:bodyPr vert="horz" wrap="square" lIns="0" tIns="0" rIns="0" bIns="0" rtlCol="0">
            <a:no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
                <a:srgbClr val="FF0000"/>
              </a:buClr>
              <a:buNone/>
              <a:defRPr/>
            </a:pPr>
            <a:r>
              <a:rPr lang="en-US" sz="1800" dirty="0">
                <a:solidFill>
                  <a:srgbClr val="000000"/>
                </a:solidFill>
              </a:rPr>
              <a:t>Applications are open for select beta partners for the CBO Marketplace SDK this October. </a:t>
            </a:r>
          </a:p>
          <a:p>
            <a:pPr marL="0" lvl="0" indent="0">
              <a:lnSpc>
                <a:spcPct val="100000"/>
              </a:lnSpc>
              <a:spcBef>
                <a:spcPts val="0"/>
              </a:spcBef>
              <a:spcAft>
                <a:spcPts val="1200"/>
              </a:spcAft>
              <a:buClr>
                <a:srgbClr val="FF0000"/>
              </a:buClr>
              <a:buNone/>
              <a:defRPr/>
            </a:pPr>
            <a:endParaRPr lang="en-US" sz="1800" dirty="0">
              <a:solidFill>
                <a:srgbClr val="000000"/>
              </a:solidFill>
            </a:endParaRPr>
          </a:p>
          <a:p>
            <a:pPr marL="0" lvl="0" indent="0">
              <a:lnSpc>
                <a:spcPct val="100000"/>
              </a:lnSpc>
              <a:spcBef>
                <a:spcPts val="0"/>
              </a:spcBef>
              <a:spcAft>
                <a:spcPts val="1200"/>
              </a:spcAft>
              <a:buClr>
                <a:srgbClr val="FF0000"/>
              </a:buClr>
              <a:buNone/>
              <a:defRPr/>
            </a:pPr>
            <a:r>
              <a:rPr lang="en-US" sz="1800" dirty="0">
                <a:solidFill>
                  <a:srgbClr val="000000"/>
                </a:solidFill>
              </a:rPr>
              <a:t>Applications are open for select beta partners for the Claims Orchestration pilot this December.</a:t>
            </a:r>
          </a:p>
        </p:txBody>
      </p:sp>
      <p:pic>
        <p:nvPicPr>
          <p:cNvPr id="11" name="Picture 10">
            <a:extLst>
              <a:ext uri="{FF2B5EF4-FFF2-40B4-BE49-F238E27FC236}">
                <a16:creationId xmlns:a16="http://schemas.microsoft.com/office/drawing/2014/main" id="{F9136F56-7B9D-5847-B6ED-4541EC6F9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055" y="2856656"/>
            <a:ext cx="853891" cy="945014"/>
          </a:xfrm>
          <a:prstGeom prst="rect">
            <a:avLst/>
          </a:prstGeom>
        </p:spPr>
      </p:pic>
      <p:pic>
        <p:nvPicPr>
          <p:cNvPr id="13" name="Picture 12">
            <a:extLst>
              <a:ext uri="{FF2B5EF4-FFF2-40B4-BE49-F238E27FC236}">
                <a16:creationId xmlns:a16="http://schemas.microsoft.com/office/drawing/2014/main" id="{27F2532B-A8D2-334C-89C8-97698F612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140" y="1533331"/>
            <a:ext cx="1393720" cy="858384"/>
          </a:xfrm>
          <a:prstGeom prst="rect">
            <a:avLst/>
          </a:prstGeom>
        </p:spPr>
      </p:pic>
      <p:sp>
        <p:nvSpPr>
          <p:cNvPr id="10" name="Content Placeholder 2">
            <a:extLst>
              <a:ext uri="{FF2B5EF4-FFF2-40B4-BE49-F238E27FC236}">
                <a16:creationId xmlns:a16="http://schemas.microsoft.com/office/drawing/2014/main" id="{14F5A785-2D9B-3D4E-8802-3453182D3D3A}"/>
              </a:ext>
            </a:extLst>
          </p:cNvPr>
          <p:cNvSpPr txBox="1">
            <a:spLocks/>
          </p:cNvSpPr>
          <p:nvPr/>
        </p:nvSpPr>
        <p:spPr>
          <a:xfrm>
            <a:off x="7303169" y="6513027"/>
            <a:ext cx="4834003" cy="227165"/>
          </a:xfrm>
          <a:prstGeom prst="rect">
            <a:avLst/>
          </a:prstGeom>
        </p:spPr>
        <p:txBody>
          <a:bodyPr vert="horz" wrap="square" lIns="0" tIns="0" rIns="0" bIns="0" rtlCol="0">
            <a:no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
                <a:srgbClr val="FF0000"/>
              </a:buClr>
              <a:buNone/>
              <a:defRPr/>
            </a:pPr>
            <a:r>
              <a:rPr lang="en-US" sz="800" dirty="0">
                <a:solidFill>
                  <a:schemeClr val="tx1">
                    <a:lumMod val="50000"/>
                    <a:lumOff val="50000"/>
                  </a:schemeClr>
                </a:solidFill>
              </a:rPr>
              <a:t>© 2020 Change Healthcare LLC and/or one of its subsidiaries. All Rights Reserved.</a:t>
            </a:r>
            <a:endParaRPr kumimoji="0" lang="en-US" sz="800" i="0"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A23A9DB5-4E40-4FB6-AE7A-6E3EEEE84CD3}"/>
              </a:ext>
            </a:extLst>
          </p:cNvPr>
          <p:cNvSpPr/>
          <p:nvPr/>
        </p:nvSpPr>
        <p:spPr>
          <a:xfrm>
            <a:off x="3624170" y="4813419"/>
            <a:ext cx="6096000" cy="646331"/>
          </a:xfrm>
          <a:prstGeom prst="rect">
            <a:avLst/>
          </a:prstGeom>
        </p:spPr>
        <p:txBody>
          <a:bodyPr>
            <a:spAutoFit/>
          </a:bodyPr>
          <a:lstStyle/>
          <a:p>
            <a:pPr lvl="0" defTabSz="914318">
              <a:spcAft>
                <a:spcPts val="1200"/>
              </a:spcAft>
              <a:buClr>
                <a:srgbClr val="FF0000"/>
              </a:buClr>
              <a:defRPr/>
            </a:pPr>
            <a:r>
              <a:rPr lang="en-US" dirty="0">
                <a:solidFill>
                  <a:srgbClr val="000000"/>
                </a:solidFill>
                <a:latin typeface="Century Gothic" panose="020B0502020202020204" pitchFamily="34" charset="0"/>
              </a:rPr>
              <a:t>We will follow-up this webinar with an email for people to express interest in these areas. </a:t>
            </a:r>
          </a:p>
        </p:txBody>
      </p:sp>
    </p:spTree>
    <p:extLst>
      <p:ext uri="{BB962C8B-B14F-4D97-AF65-F5344CB8AC3E}">
        <p14:creationId xmlns:p14="http://schemas.microsoft.com/office/powerpoint/2010/main" val="266420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56B55-A19A-3D4D-81B0-517637F1B57E}"/>
              </a:ext>
            </a:extLst>
          </p:cNvPr>
          <p:cNvSpPr>
            <a:spLocks noGrp="1"/>
          </p:cNvSpPr>
          <p:nvPr>
            <p:ph type="title"/>
          </p:nvPr>
        </p:nvSpPr>
        <p:spPr/>
        <p:txBody>
          <a:bodyPr/>
          <a:lstStyle/>
          <a:p>
            <a:r>
              <a:rPr lang="en-US" dirty="0"/>
              <a:t>Unparalleled Reach Across Healthcare</a:t>
            </a:r>
          </a:p>
        </p:txBody>
      </p:sp>
      <p:sp>
        <p:nvSpPr>
          <p:cNvPr id="2" name="Slide Number Placeholder 1">
            <a:extLst>
              <a:ext uri="{FF2B5EF4-FFF2-40B4-BE49-F238E27FC236}">
                <a16:creationId xmlns:a16="http://schemas.microsoft.com/office/drawing/2014/main" id="{D2EDAE56-4C7B-C948-A293-B3BF773D3533}"/>
              </a:ext>
            </a:extLst>
          </p:cNvPr>
          <p:cNvSpPr>
            <a:spLocks noGrp="1"/>
          </p:cNvSpPr>
          <p:nvPr>
            <p:ph type="sldNum" sz="quarter" idx="10"/>
          </p:nvPr>
        </p:nvSpPr>
        <p:spPr>
          <a:xfrm>
            <a:off x="11360517" y="6390178"/>
            <a:ext cx="513735" cy="227164"/>
          </a:xfrm>
        </p:spPr>
        <p:txBody>
          <a:bodyPr/>
          <a:lstStyle/>
          <a:p>
            <a:fld id="{D8D877B3-D348-4611-9BDB-C5374591D951}" type="slidenum">
              <a:rPr lang="en-US" smtClean="0"/>
              <a:pPr/>
              <a:t>3</a:t>
            </a:fld>
            <a:endParaRPr lang="en-US" dirty="0"/>
          </a:p>
        </p:txBody>
      </p:sp>
      <p:sp>
        <p:nvSpPr>
          <p:cNvPr id="47" name="Content Placeholder 2">
            <a:extLst>
              <a:ext uri="{FF2B5EF4-FFF2-40B4-BE49-F238E27FC236}">
                <a16:creationId xmlns:a16="http://schemas.microsoft.com/office/drawing/2014/main" id="{BB7472D6-19BA-664A-BD62-B7A48ED843E6}"/>
              </a:ext>
            </a:extLst>
          </p:cNvPr>
          <p:cNvSpPr txBox="1">
            <a:spLocks/>
          </p:cNvSpPr>
          <p:nvPr/>
        </p:nvSpPr>
        <p:spPr>
          <a:xfrm>
            <a:off x="1946542" y="6148404"/>
            <a:ext cx="8265529" cy="413538"/>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18" rtl="0" eaLnBrk="1" fontAlgn="auto" latinLnBrk="0" hangingPunct="1">
              <a:lnSpc>
                <a:spcPct val="100000"/>
              </a:lnSpc>
              <a:spcBef>
                <a:spcPts val="1000"/>
              </a:spcBef>
              <a:spcAft>
                <a:spcPts val="0"/>
              </a:spcAft>
              <a:buClr>
                <a:srgbClr val="FF5A5A"/>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mn-cs"/>
              </a:rPr>
              <a:t>One of the largest healthcare financial and administrative networks in the United States</a:t>
            </a: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8" name="Picture 47">
            <a:extLst>
              <a:ext uri="{FF2B5EF4-FFF2-40B4-BE49-F238E27FC236}">
                <a16:creationId xmlns:a16="http://schemas.microsoft.com/office/drawing/2014/main" id="{307605FF-8037-9544-8676-08D82FF50507}"/>
              </a:ext>
            </a:extLst>
          </p:cNvPr>
          <p:cNvPicPr>
            <a:picLocks noChangeAspect="1"/>
          </p:cNvPicPr>
          <p:nvPr/>
        </p:nvPicPr>
        <p:blipFill>
          <a:blip r:embed="rId3"/>
          <a:stretch>
            <a:fillRect/>
          </a:stretch>
        </p:blipFill>
        <p:spPr>
          <a:xfrm>
            <a:off x="4617710" y="2387562"/>
            <a:ext cx="2751657" cy="2711118"/>
          </a:xfrm>
          <a:prstGeom prst="rect">
            <a:avLst/>
          </a:prstGeom>
        </p:spPr>
      </p:pic>
      <p:pic>
        <p:nvPicPr>
          <p:cNvPr id="49" name="Picture 48">
            <a:extLst>
              <a:ext uri="{FF2B5EF4-FFF2-40B4-BE49-F238E27FC236}">
                <a16:creationId xmlns:a16="http://schemas.microsoft.com/office/drawing/2014/main" id="{F5B5EB0D-8D43-C14B-B986-2A891CAC3132}"/>
              </a:ext>
            </a:extLst>
          </p:cNvPr>
          <p:cNvPicPr>
            <a:picLocks noChangeAspect="1"/>
          </p:cNvPicPr>
          <p:nvPr/>
        </p:nvPicPr>
        <p:blipFill>
          <a:blip r:embed="rId4"/>
          <a:stretch>
            <a:fillRect/>
          </a:stretch>
        </p:blipFill>
        <p:spPr>
          <a:xfrm>
            <a:off x="4045314" y="1970772"/>
            <a:ext cx="3896445" cy="3522797"/>
          </a:xfrm>
          <a:prstGeom prst="rect">
            <a:avLst/>
          </a:prstGeom>
        </p:spPr>
      </p:pic>
      <p:pic>
        <p:nvPicPr>
          <p:cNvPr id="50" name="Picture 49">
            <a:extLst>
              <a:ext uri="{FF2B5EF4-FFF2-40B4-BE49-F238E27FC236}">
                <a16:creationId xmlns:a16="http://schemas.microsoft.com/office/drawing/2014/main" id="{42ABFD51-240F-C348-A6DB-6FD897922AAD}"/>
              </a:ext>
            </a:extLst>
          </p:cNvPr>
          <p:cNvPicPr>
            <a:picLocks noChangeAspect="1"/>
          </p:cNvPicPr>
          <p:nvPr/>
        </p:nvPicPr>
        <p:blipFill>
          <a:blip r:embed="rId5"/>
          <a:stretch>
            <a:fillRect/>
          </a:stretch>
        </p:blipFill>
        <p:spPr>
          <a:xfrm>
            <a:off x="5108453" y="2802127"/>
            <a:ext cx="1770168" cy="1902042"/>
          </a:xfrm>
          <a:prstGeom prst="rect">
            <a:avLst/>
          </a:prstGeom>
        </p:spPr>
      </p:pic>
      <p:sp>
        <p:nvSpPr>
          <p:cNvPr id="51" name="TextBox 50">
            <a:extLst>
              <a:ext uri="{FF2B5EF4-FFF2-40B4-BE49-F238E27FC236}">
                <a16:creationId xmlns:a16="http://schemas.microsoft.com/office/drawing/2014/main" id="{4E5236EA-CECE-364E-8C56-7DEA55E2CBC9}"/>
              </a:ext>
            </a:extLst>
          </p:cNvPr>
          <p:cNvSpPr txBox="1"/>
          <p:nvPr/>
        </p:nvSpPr>
        <p:spPr>
          <a:xfrm>
            <a:off x="1311989" y="1886110"/>
            <a:ext cx="1338829" cy="584775"/>
          </a:xfrm>
          <a:prstGeom prst="rect">
            <a:avLst/>
          </a:prstGeom>
          <a:noFill/>
        </p:spPr>
        <p:txBody>
          <a:bodyPr wrap="none" rtlCol="0">
            <a:spAutoFit/>
          </a:bodyPr>
          <a:lstStyle/>
          <a:p>
            <a:pPr algn="r"/>
            <a:r>
              <a:rPr lang="en-US" sz="2000" b="1" dirty="0">
                <a:solidFill>
                  <a:srgbClr val="55C1E9"/>
                </a:solidFill>
                <a:ea typeface="Century Gothic" charset="0"/>
                <a:cs typeface="Century Gothic" charset="0"/>
              </a:rPr>
              <a:t>1,000,000</a:t>
            </a:r>
          </a:p>
          <a:p>
            <a:pPr algn="r"/>
            <a:r>
              <a:rPr lang="en-US" sz="1200" b="1" dirty="0">
                <a:solidFill>
                  <a:srgbClr val="FFFFFF">
                    <a:lumMod val="50000"/>
                  </a:srgbClr>
                </a:solidFill>
                <a:ea typeface="Century Gothic" charset="0"/>
                <a:cs typeface="Century Gothic" charset="0"/>
              </a:rPr>
              <a:t>Physicians</a:t>
            </a:r>
            <a:endParaRPr lang="en-US" sz="1600" b="1" dirty="0">
              <a:solidFill>
                <a:srgbClr val="FFFFFF">
                  <a:lumMod val="50000"/>
                </a:srgbClr>
              </a:solidFill>
              <a:ea typeface="Century Gothic" charset="0"/>
              <a:cs typeface="Century Gothic" charset="0"/>
            </a:endParaRPr>
          </a:p>
        </p:txBody>
      </p:sp>
      <p:sp>
        <p:nvSpPr>
          <p:cNvPr id="52" name="TextBox 51">
            <a:extLst>
              <a:ext uri="{FF2B5EF4-FFF2-40B4-BE49-F238E27FC236}">
                <a16:creationId xmlns:a16="http://schemas.microsoft.com/office/drawing/2014/main" id="{C8814879-251A-C241-B088-C718E022D2BA}"/>
              </a:ext>
            </a:extLst>
          </p:cNvPr>
          <p:cNvSpPr txBox="1"/>
          <p:nvPr/>
        </p:nvSpPr>
        <p:spPr>
          <a:xfrm>
            <a:off x="1590912" y="2668084"/>
            <a:ext cx="1059906" cy="584775"/>
          </a:xfrm>
          <a:prstGeom prst="rect">
            <a:avLst/>
          </a:prstGeom>
          <a:noFill/>
        </p:spPr>
        <p:txBody>
          <a:bodyPr wrap="none" rtlCol="0">
            <a:spAutoFit/>
          </a:bodyPr>
          <a:lstStyle/>
          <a:p>
            <a:pPr algn="r"/>
            <a:r>
              <a:rPr lang="en-US" sz="2000" b="1" dirty="0">
                <a:solidFill>
                  <a:srgbClr val="55C1E9"/>
                </a:solidFill>
                <a:ea typeface="Century Gothic" charset="0"/>
                <a:cs typeface="Century Gothic" charset="0"/>
              </a:rPr>
              <a:t>39,000</a:t>
            </a:r>
          </a:p>
          <a:p>
            <a:pPr algn="r"/>
            <a:r>
              <a:rPr lang="en-US" sz="1200" b="1" dirty="0">
                <a:solidFill>
                  <a:srgbClr val="FFFFFF">
                    <a:lumMod val="50000"/>
                  </a:srgbClr>
                </a:solidFill>
                <a:ea typeface="Century Gothic" charset="0"/>
                <a:cs typeface="Century Gothic" charset="0"/>
              </a:rPr>
              <a:t>Pharmacies</a:t>
            </a:r>
            <a:endParaRPr lang="en-US" sz="1600" b="1" dirty="0">
              <a:solidFill>
                <a:srgbClr val="FFFFFF">
                  <a:lumMod val="50000"/>
                </a:srgbClr>
              </a:solidFill>
              <a:ea typeface="Century Gothic" charset="0"/>
              <a:cs typeface="Century Gothic" charset="0"/>
            </a:endParaRPr>
          </a:p>
        </p:txBody>
      </p:sp>
      <p:sp>
        <p:nvSpPr>
          <p:cNvPr id="53" name="TextBox 52">
            <a:extLst>
              <a:ext uri="{FF2B5EF4-FFF2-40B4-BE49-F238E27FC236}">
                <a16:creationId xmlns:a16="http://schemas.microsoft.com/office/drawing/2014/main" id="{32B589CC-E7BF-6D40-BBA2-3CEDBEFDFA3B}"/>
              </a:ext>
            </a:extLst>
          </p:cNvPr>
          <p:cNvSpPr txBox="1"/>
          <p:nvPr/>
        </p:nvSpPr>
        <p:spPr>
          <a:xfrm>
            <a:off x="1528395" y="3431503"/>
            <a:ext cx="1122423" cy="584775"/>
          </a:xfrm>
          <a:prstGeom prst="rect">
            <a:avLst/>
          </a:prstGeom>
          <a:noFill/>
        </p:spPr>
        <p:txBody>
          <a:bodyPr wrap="none" rtlCol="0">
            <a:spAutoFit/>
          </a:bodyPr>
          <a:lstStyle/>
          <a:p>
            <a:pPr algn="r"/>
            <a:r>
              <a:rPr lang="en-US" sz="2000" b="1" dirty="0">
                <a:solidFill>
                  <a:srgbClr val="55C1E9"/>
                </a:solidFill>
                <a:ea typeface="Century Gothic" charset="0"/>
                <a:cs typeface="Century Gothic" charset="0"/>
              </a:rPr>
              <a:t>125,000</a:t>
            </a:r>
          </a:p>
          <a:p>
            <a:pPr algn="r"/>
            <a:r>
              <a:rPr lang="en-US" sz="1200" b="1" dirty="0">
                <a:solidFill>
                  <a:srgbClr val="FFFFFF">
                    <a:lumMod val="50000"/>
                  </a:srgbClr>
                </a:solidFill>
                <a:ea typeface="Century Gothic" charset="0"/>
                <a:cs typeface="Century Gothic" charset="0"/>
              </a:rPr>
              <a:t>Dentists</a:t>
            </a:r>
            <a:endParaRPr lang="en-US" sz="1600" b="1" dirty="0">
              <a:solidFill>
                <a:srgbClr val="FFFFFF">
                  <a:lumMod val="50000"/>
                </a:srgbClr>
              </a:solidFill>
              <a:ea typeface="Century Gothic" charset="0"/>
              <a:cs typeface="Century Gothic" charset="0"/>
            </a:endParaRPr>
          </a:p>
        </p:txBody>
      </p:sp>
      <p:sp>
        <p:nvSpPr>
          <p:cNvPr id="54" name="TextBox 53">
            <a:extLst>
              <a:ext uri="{FF2B5EF4-FFF2-40B4-BE49-F238E27FC236}">
                <a16:creationId xmlns:a16="http://schemas.microsoft.com/office/drawing/2014/main" id="{7E7DEA60-AC43-D641-AD9C-4B82F49A3B3A}"/>
              </a:ext>
            </a:extLst>
          </p:cNvPr>
          <p:cNvSpPr txBox="1"/>
          <p:nvPr/>
        </p:nvSpPr>
        <p:spPr>
          <a:xfrm>
            <a:off x="1552440" y="4153324"/>
            <a:ext cx="1098378" cy="584775"/>
          </a:xfrm>
          <a:prstGeom prst="rect">
            <a:avLst/>
          </a:prstGeom>
          <a:noFill/>
        </p:spPr>
        <p:txBody>
          <a:bodyPr wrap="none" rtlCol="0">
            <a:spAutoFit/>
          </a:bodyPr>
          <a:lstStyle/>
          <a:p>
            <a:pPr algn="r"/>
            <a:r>
              <a:rPr lang="en-US" sz="2000" b="1" dirty="0">
                <a:solidFill>
                  <a:srgbClr val="55C1E9"/>
                </a:solidFill>
                <a:ea typeface="Century Gothic" charset="0"/>
                <a:cs typeface="Century Gothic" charset="0"/>
              </a:rPr>
              <a:t>700</a:t>
            </a:r>
          </a:p>
          <a:p>
            <a:pPr algn="r"/>
            <a:r>
              <a:rPr lang="en-US" sz="1200" b="1" dirty="0">
                <a:solidFill>
                  <a:srgbClr val="FFFFFF">
                    <a:lumMod val="50000"/>
                  </a:srgbClr>
                </a:solidFill>
                <a:ea typeface="Century Gothic" charset="0"/>
                <a:cs typeface="Century Gothic" charset="0"/>
              </a:rPr>
              <a:t>Laboratories</a:t>
            </a:r>
            <a:endParaRPr lang="en-US" sz="1600" b="1" dirty="0">
              <a:solidFill>
                <a:srgbClr val="FFFFFF">
                  <a:lumMod val="50000"/>
                </a:srgbClr>
              </a:solidFill>
              <a:ea typeface="Century Gothic" charset="0"/>
              <a:cs typeface="Century Gothic" charset="0"/>
            </a:endParaRPr>
          </a:p>
        </p:txBody>
      </p:sp>
      <p:sp>
        <p:nvSpPr>
          <p:cNvPr id="55" name="TextBox 54">
            <a:extLst>
              <a:ext uri="{FF2B5EF4-FFF2-40B4-BE49-F238E27FC236}">
                <a16:creationId xmlns:a16="http://schemas.microsoft.com/office/drawing/2014/main" id="{7663E7CE-EFF0-0B43-A77F-2C96F72606B8}"/>
              </a:ext>
            </a:extLst>
          </p:cNvPr>
          <p:cNvSpPr txBox="1"/>
          <p:nvPr/>
        </p:nvSpPr>
        <p:spPr>
          <a:xfrm>
            <a:off x="1807317" y="4908457"/>
            <a:ext cx="843501" cy="584775"/>
          </a:xfrm>
          <a:prstGeom prst="rect">
            <a:avLst/>
          </a:prstGeom>
          <a:noFill/>
        </p:spPr>
        <p:txBody>
          <a:bodyPr wrap="none" rtlCol="0">
            <a:spAutoFit/>
          </a:bodyPr>
          <a:lstStyle/>
          <a:p>
            <a:pPr algn="r"/>
            <a:r>
              <a:rPr lang="en-US" sz="2000" b="1" dirty="0">
                <a:solidFill>
                  <a:srgbClr val="55C1E9"/>
                </a:solidFill>
                <a:ea typeface="Century Gothic" charset="0"/>
                <a:cs typeface="Century Gothic" charset="0"/>
              </a:rPr>
              <a:t>6,000</a:t>
            </a:r>
          </a:p>
          <a:p>
            <a:pPr algn="r"/>
            <a:r>
              <a:rPr lang="en-US" sz="1200" b="1" dirty="0">
                <a:solidFill>
                  <a:srgbClr val="FFFFFF">
                    <a:lumMod val="50000"/>
                  </a:srgbClr>
                </a:solidFill>
                <a:ea typeface="Century Gothic" charset="0"/>
                <a:cs typeface="Century Gothic" charset="0"/>
              </a:rPr>
              <a:t>Hospitals</a:t>
            </a:r>
            <a:endParaRPr lang="en-US" sz="1600" b="1" dirty="0">
              <a:solidFill>
                <a:srgbClr val="FFFFFF">
                  <a:lumMod val="50000"/>
                </a:srgbClr>
              </a:solidFill>
              <a:ea typeface="Century Gothic" charset="0"/>
              <a:cs typeface="Century Gothic" charset="0"/>
            </a:endParaRPr>
          </a:p>
        </p:txBody>
      </p:sp>
      <p:sp>
        <p:nvSpPr>
          <p:cNvPr id="56" name="TextBox 55">
            <a:extLst>
              <a:ext uri="{FF2B5EF4-FFF2-40B4-BE49-F238E27FC236}">
                <a16:creationId xmlns:a16="http://schemas.microsoft.com/office/drawing/2014/main" id="{A062CB53-63FB-DE45-8F6D-E4C30A07E2BC}"/>
              </a:ext>
            </a:extLst>
          </p:cNvPr>
          <p:cNvSpPr txBox="1"/>
          <p:nvPr/>
        </p:nvSpPr>
        <p:spPr>
          <a:xfrm>
            <a:off x="9211477" y="1719260"/>
            <a:ext cx="1497526" cy="769441"/>
          </a:xfrm>
          <a:prstGeom prst="rect">
            <a:avLst/>
          </a:prstGeom>
          <a:noFill/>
        </p:spPr>
        <p:txBody>
          <a:bodyPr wrap="none" rtlCol="0">
            <a:spAutoFit/>
          </a:bodyPr>
          <a:lstStyle/>
          <a:p>
            <a:r>
              <a:rPr lang="en-US" sz="2000" b="1" dirty="0">
                <a:solidFill>
                  <a:srgbClr val="55C1E9"/>
                </a:solidFill>
                <a:ea typeface="Century Gothic" charset="0"/>
                <a:cs typeface="Century Gothic" charset="0"/>
              </a:rPr>
              <a:t>3,300+</a:t>
            </a:r>
          </a:p>
          <a:p>
            <a:r>
              <a:rPr lang="en-US" sz="1200" b="1" dirty="0">
                <a:solidFill>
                  <a:srgbClr val="FFFFFF">
                    <a:lumMod val="50000"/>
                  </a:srgbClr>
                </a:solidFill>
                <a:ea typeface="Century Gothic" charset="0"/>
                <a:cs typeface="Century Gothic" charset="0"/>
              </a:rPr>
              <a:t>Facilities using</a:t>
            </a:r>
          </a:p>
          <a:p>
            <a:r>
              <a:rPr lang="en-US" sz="1200" b="1" dirty="0">
                <a:solidFill>
                  <a:srgbClr val="FFFFFF">
                    <a:lumMod val="50000"/>
                  </a:srgbClr>
                </a:solidFill>
                <a:ea typeface="Century Gothic" charset="0"/>
                <a:cs typeface="Century Gothic" charset="0"/>
              </a:rPr>
              <a:t>Imaging Solutions</a:t>
            </a:r>
            <a:endParaRPr lang="en-US" sz="1600" b="1" dirty="0">
              <a:solidFill>
                <a:srgbClr val="FFFFFF">
                  <a:lumMod val="50000"/>
                </a:srgbClr>
              </a:solidFill>
              <a:ea typeface="Century Gothic" charset="0"/>
              <a:cs typeface="Century Gothic" charset="0"/>
            </a:endParaRPr>
          </a:p>
        </p:txBody>
      </p:sp>
      <p:sp>
        <p:nvSpPr>
          <p:cNvPr id="57" name="TextBox 56">
            <a:extLst>
              <a:ext uri="{FF2B5EF4-FFF2-40B4-BE49-F238E27FC236}">
                <a16:creationId xmlns:a16="http://schemas.microsoft.com/office/drawing/2014/main" id="{F8D0D374-964A-CF45-A9C0-A1D53563AD6A}"/>
              </a:ext>
            </a:extLst>
          </p:cNvPr>
          <p:cNvSpPr txBox="1"/>
          <p:nvPr/>
        </p:nvSpPr>
        <p:spPr>
          <a:xfrm>
            <a:off x="9211477" y="2668084"/>
            <a:ext cx="1560042" cy="584775"/>
          </a:xfrm>
          <a:prstGeom prst="rect">
            <a:avLst/>
          </a:prstGeom>
          <a:noFill/>
        </p:spPr>
        <p:txBody>
          <a:bodyPr wrap="none" rtlCol="0">
            <a:spAutoFit/>
          </a:bodyPr>
          <a:lstStyle/>
          <a:p>
            <a:r>
              <a:rPr lang="en-US" sz="2000" b="1" dirty="0">
                <a:solidFill>
                  <a:srgbClr val="55C1E9"/>
                </a:solidFill>
                <a:ea typeface="Century Gothic" charset="0"/>
                <a:cs typeface="Century Gothic" charset="0"/>
              </a:rPr>
              <a:t>$1.5 Trillion</a:t>
            </a:r>
          </a:p>
          <a:p>
            <a:r>
              <a:rPr lang="en-US" sz="1200" b="1" dirty="0">
                <a:solidFill>
                  <a:srgbClr val="FFFFFF">
                    <a:lumMod val="50000"/>
                  </a:srgbClr>
                </a:solidFill>
                <a:ea typeface="Century Gothic" charset="0"/>
                <a:cs typeface="Century Gothic" charset="0"/>
              </a:rPr>
              <a:t>Healthcare Claims</a:t>
            </a:r>
            <a:endParaRPr lang="en-US" sz="1600" b="1" dirty="0">
              <a:solidFill>
                <a:srgbClr val="FFFFFF">
                  <a:lumMod val="50000"/>
                </a:srgbClr>
              </a:solidFill>
              <a:ea typeface="Century Gothic" charset="0"/>
              <a:cs typeface="Century Gothic" charset="0"/>
            </a:endParaRPr>
          </a:p>
        </p:txBody>
      </p:sp>
      <p:sp>
        <p:nvSpPr>
          <p:cNvPr id="58" name="TextBox 57">
            <a:extLst>
              <a:ext uri="{FF2B5EF4-FFF2-40B4-BE49-F238E27FC236}">
                <a16:creationId xmlns:a16="http://schemas.microsoft.com/office/drawing/2014/main" id="{25CAFD77-92FC-5942-8B6E-313CBADDF42C}"/>
              </a:ext>
            </a:extLst>
          </p:cNvPr>
          <p:cNvSpPr txBox="1"/>
          <p:nvPr/>
        </p:nvSpPr>
        <p:spPr>
          <a:xfrm>
            <a:off x="9211477" y="3431503"/>
            <a:ext cx="1255472" cy="769441"/>
          </a:xfrm>
          <a:prstGeom prst="rect">
            <a:avLst/>
          </a:prstGeom>
          <a:noFill/>
        </p:spPr>
        <p:txBody>
          <a:bodyPr wrap="none" rtlCol="0">
            <a:spAutoFit/>
          </a:bodyPr>
          <a:lstStyle/>
          <a:p>
            <a:r>
              <a:rPr lang="en-US" sz="2000" b="1" dirty="0">
                <a:solidFill>
                  <a:srgbClr val="55C1E9"/>
                </a:solidFill>
                <a:ea typeface="Century Gothic" charset="0"/>
                <a:cs typeface="Century Gothic" charset="0"/>
              </a:rPr>
              <a:t>15 Billion</a:t>
            </a:r>
          </a:p>
          <a:p>
            <a:r>
              <a:rPr lang="en-US" sz="1200" b="1" dirty="0">
                <a:solidFill>
                  <a:srgbClr val="FFFFFF">
                    <a:lumMod val="50000"/>
                  </a:srgbClr>
                </a:solidFill>
                <a:ea typeface="Century Gothic" charset="0"/>
                <a:cs typeface="Century Gothic" charset="0"/>
              </a:rPr>
              <a:t>Healthcare </a:t>
            </a:r>
            <a:br>
              <a:rPr lang="en-US" sz="1200" b="1" dirty="0">
                <a:solidFill>
                  <a:srgbClr val="FFFFFF">
                    <a:lumMod val="50000"/>
                  </a:srgbClr>
                </a:solidFill>
                <a:ea typeface="Century Gothic" charset="0"/>
                <a:cs typeface="Century Gothic" charset="0"/>
              </a:rPr>
            </a:br>
            <a:r>
              <a:rPr lang="en-US" sz="1200" b="1" dirty="0">
                <a:solidFill>
                  <a:srgbClr val="FFFFFF">
                    <a:lumMod val="50000"/>
                  </a:srgbClr>
                </a:solidFill>
                <a:ea typeface="Century Gothic" charset="0"/>
                <a:cs typeface="Century Gothic" charset="0"/>
              </a:rPr>
              <a:t>Transactions</a:t>
            </a:r>
            <a:endParaRPr lang="en-US" sz="1600" b="1" dirty="0">
              <a:solidFill>
                <a:srgbClr val="FFFFFF">
                  <a:lumMod val="50000"/>
                </a:srgbClr>
              </a:solidFill>
              <a:ea typeface="Century Gothic" charset="0"/>
              <a:cs typeface="Century Gothic" charset="0"/>
            </a:endParaRPr>
          </a:p>
        </p:txBody>
      </p:sp>
      <p:sp>
        <p:nvSpPr>
          <p:cNvPr id="59" name="TextBox 58">
            <a:extLst>
              <a:ext uri="{FF2B5EF4-FFF2-40B4-BE49-F238E27FC236}">
                <a16:creationId xmlns:a16="http://schemas.microsoft.com/office/drawing/2014/main" id="{D2FD2680-E608-2346-AA05-087A41D4F069}"/>
              </a:ext>
            </a:extLst>
          </p:cNvPr>
          <p:cNvSpPr txBox="1"/>
          <p:nvPr/>
        </p:nvSpPr>
        <p:spPr>
          <a:xfrm>
            <a:off x="9211477" y="4153324"/>
            <a:ext cx="1000595" cy="769441"/>
          </a:xfrm>
          <a:prstGeom prst="rect">
            <a:avLst/>
          </a:prstGeom>
          <a:noFill/>
        </p:spPr>
        <p:txBody>
          <a:bodyPr wrap="none" rtlCol="0">
            <a:spAutoFit/>
          </a:bodyPr>
          <a:lstStyle/>
          <a:p>
            <a:r>
              <a:rPr lang="en-US" sz="2000" b="1" dirty="0">
                <a:solidFill>
                  <a:srgbClr val="55C1E9"/>
                </a:solidFill>
                <a:ea typeface="Century Gothic" charset="0"/>
                <a:cs typeface="Century Gothic" charset="0"/>
              </a:rPr>
              <a:t>1 in 3</a:t>
            </a:r>
          </a:p>
          <a:p>
            <a:r>
              <a:rPr lang="en-US" sz="1200" b="1" dirty="0">
                <a:solidFill>
                  <a:srgbClr val="FFFFFF">
                    <a:lumMod val="50000"/>
                  </a:srgbClr>
                </a:solidFill>
                <a:ea typeface="Century Gothic" charset="0"/>
                <a:cs typeface="Century Gothic" charset="0"/>
              </a:rPr>
              <a:t>U.S. Patient</a:t>
            </a:r>
          </a:p>
          <a:p>
            <a:r>
              <a:rPr lang="en-US" sz="1200" b="1" dirty="0">
                <a:solidFill>
                  <a:srgbClr val="FFFFFF">
                    <a:lumMod val="50000"/>
                  </a:srgbClr>
                </a:solidFill>
                <a:ea typeface="Century Gothic" charset="0"/>
                <a:cs typeface="Century Gothic" charset="0"/>
              </a:rPr>
              <a:t>Records</a:t>
            </a:r>
            <a:endParaRPr lang="en-US" sz="1600" b="1" dirty="0">
              <a:solidFill>
                <a:srgbClr val="FFFFFF">
                  <a:lumMod val="50000"/>
                </a:srgbClr>
              </a:solidFill>
              <a:ea typeface="Century Gothic" charset="0"/>
              <a:cs typeface="Century Gothic" charset="0"/>
            </a:endParaRPr>
          </a:p>
        </p:txBody>
      </p:sp>
      <p:sp>
        <p:nvSpPr>
          <p:cNvPr id="60" name="TextBox 59">
            <a:extLst>
              <a:ext uri="{FF2B5EF4-FFF2-40B4-BE49-F238E27FC236}">
                <a16:creationId xmlns:a16="http://schemas.microsoft.com/office/drawing/2014/main" id="{3E2C2EA3-A07A-BD4A-B719-EF6B6594B60C}"/>
              </a:ext>
            </a:extLst>
          </p:cNvPr>
          <p:cNvSpPr txBox="1"/>
          <p:nvPr/>
        </p:nvSpPr>
        <p:spPr>
          <a:xfrm>
            <a:off x="9211477" y="4908457"/>
            <a:ext cx="1593706" cy="584775"/>
          </a:xfrm>
          <a:prstGeom prst="rect">
            <a:avLst/>
          </a:prstGeom>
          <a:noFill/>
        </p:spPr>
        <p:txBody>
          <a:bodyPr wrap="none" rtlCol="0">
            <a:spAutoFit/>
          </a:bodyPr>
          <a:lstStyle/>
          <a:p>
            <a:r>
              <a:rPr lang="en-US" sz="2000" b="1" dirty="0">
                <a:solidFill>
                  <a:srgbClr val="55C1E9"/>
                </a:solidFill>
                <a:ea typeface="Century Gothic" charset="0"/>
                <a:cs typeface="Century Gothic" charset="0"/>
              </a:rPr>
              <a:t>2,400</a:t>
            </a:r>
          </a:p>
          <a:p>
            <a:r>
              <a:rPr lang="en-US" sz="1200" b="1" dirty="0">
                <a:solidFill>
                  <a:srgbClr val="FFFFFF">
                    <a:lumMod val="50000"/>
                  </a:srgbClr>
                </a:solidFill>
                <a:ea typeface="Century Gothic" charset="0"/>
                <a:cs typeface="Century Gothic" charset="0"/>
              </a:rPr>
              <a:t>Payer Connections</a:t>
            </a:r>
            <a:endParaRPr lang="en-US" sz="1600" b="1" dirty="0">
              <a:solidFill>
                <a:srgbClr val="FFFFFF">
                  <a:lumMod val="50000"/>
                </a:srgbClr>
              </a:solidFill>
              <a:ea typeface="Century Gothic" charset="0"/>
              <a:cs typeface="Century Gothic" charset="0"/>
            </a:endParaRPr>
          </a:p>
        </p:txBody>
      </p:sp>
      <p:pic>
        <p:nvPicPr>
          <p:cNvPr id="61" name="Picture 60">
            <a:extLst>
              <a:ext uri="{FF2B5EF4-FFF2-40B4-BE49-F238E27FC236}">
                <a16:creationId xmlns:a16="http://schemas.microsoft.com/office/drawing/2014/main" id="{BEC61331-8041-DF4B-9420-3AF0AA9BDA83}"/>
              </a:ext>
            </a:extLst>
          </p:cNvPr>
          <p:cNvPicPr>
            <a:picLocks noChangeAspect="1"/>
          </p:cNvPicPr>
          <p:nvPr/>
        </p:nvPicPr>
        <p:blipFill>
          <a:blip r:embed="rId6"/>
          <a:stretch>
            <a:fillRect/>
          </a:stretch>
        </p:blipFill>
        <p:spPr>
          <a:xfrm>
            <a:off x="8396281" y="1892831"/>
            <a:ext cx="708416" cy="484707"/>
          </a:xfrm>
          <a:prstGeom prst="rect">
            <a:avLst/>
          </a:prstGeom>
        </p:spPr>
      </p:pic>
      <p:pic>
        <p:nvPicPr>
          <p:cNvPr id="62" name="Picture 61">
            <a:extLst>
              <a:ext uri="{FF2B5EF4-FFF2-40B4-BE49-F238E27FC236}">
                <a16:creationId xmlns:a16="http://schemas.microsoft.com/office/drawing/2014/main" id="{6DF65713-9E4E-1740-8E47-C88F81DCDB47}"/>
              </a:ext>
            </a:extLst>
          </p:cNvPr>
          <p:cNvPicPr>
            <a:picLocks noChangeAspect="1"/>
          </p:cNvPicPr>
          <p:nvPr/>
        </p:nvPicPr>
        <p:blipFill>
          <a:blip r:embed="rId7"/>
          <a:stretch>
            <a:fillRect/>
          </a:stretch>
        </p:blipFill>
        <p:spPr>
          <a:xfrm>
            <a:off x="8569250" y="2531718"/>
            <a:ext cx="404811" cy="687110"/>
          </a:xfrm>
          <a:prstGeom prst="rect">
            <a:avLst/>
          </a:prstGeom>
        </p:spPr>
      </p:pic>
      <p:pic>
        <p:nvPicPr>
          <p:cNvPr id="63" name="Picture 62">
            <a:extLst>
              <a:ext uri="{FF2B5EF4-FFF2-40B4-BE49-F238E27FC236}">
                <a16:creationId xmlns:a16="http://schemas.microsoft.com/office/drawing/2014/main" id="{67090389-A556-9242-A2B3-29BC67453150}"/>
              </a:ext>
            </a:extLst>
          </p:cNvPr>
          <p:cNvPicPr>
            <a:picLocks noChangeAspect="1"/>
          </p:cNvPicPr>
          <p:nvPr/>
        </p:nvPicPr>
        <p:blipFill>
          <a:blip r:embed="rId8"/>
          <a:stretch>
            <a:fillRect/>
          </a:stretch>
        </p:blipFill>
        <p:spPr>
          <a:xfrm>
            <a:off x="8494680" y="3465283"/>
            <a:ext cx="553950" cy="665807"/>
          </a:xfrm>
          <a:prstGeom prst="rect">
            <a:avLst/>
          </a:prstGeom>
        </p:spPr>
      </p:pic>
      <p:pic>
        <p:nvPicPr>
          <p:cNvPr id="64" name="Picture 63">
            <a:extLst>
              <a:ext uri="{FF2B5EF4-FFF2-40B4-BE49-F238E27FC236}">
                <a16:creationId xmlns:a16="http://schemas.microsoft.com/office/drawing/2014/main" id="{89200882-7E16-2448-BB5E-4EB1E9D61BE3}"/>
              </a:ext>
            </a:extLst>
          </p:cNvPr>
          <p:cNvPicPr>
            <a:picLocks noChangeAspect="1"/>
          </p:cNvPicPr>
          <p:nvPr/>
        </p:nvPicPr>
        <p:blipFill>
          <a:blip r:embed="rId9"/>
          <a:stretch>
            <a:fillRect/>
          </a:stretch>
        </p:blipFill>
        <p:spPr>
          <a:xfrm>
            <a:off x="8488334" y="4460834"/>
            <a:ext cx="596561" cy="410136"/>
          </a:xfrm>
          <a:prstGeom prst="rect">
            <a:avLst/>
          </a:prstGeom>
        </p:spPr>
      </p:pic>
      <p:pic>
        <p:nvPicPr>
          <p:cNvPr id="65" name="Picture 64">
            <a:extLst>
              <a:ext uri="{FF2B5EF4-FFF2-40B4-BE49-F238E27FC236}">
                <a16:creationId xmlns:a16="http://schemas.microsoft.com/office/drawing/2014/main" id="{27BC2F72-4F30-8941-9B8E-A1DF3E2D0501}"/>
              </a:ext>
            </a:extLst>
          </p:cNvPr>
          <p:cNvPicPr>
            <a:picLocks noChangeAspect="1"/>
          </p:cNvPicPr>
          <p:nvPr/>
        </p:nvPicPr>
        <p:blipFill>
          <a:blip r:embed="rId10"/>
          <a:stretch>
            <a:fillRect/>
          </a:stretch>
        </p:blipFill>
        <p:spPr>
          <a:xfrm>
            <a:off x="8437732" y="5096056"/>
            <a:ext cx="697764" cy="372851"/>
          </a:xfrm>
          <a:prstGeom prst="rect">
            <a:avLst/>
          </a:prstGeom>
        </p:spPr>
      </p:pic>
      <p:pic>
        <p:nvPicPr>
          <p:cNvPr id="66" name="Picture 65">
            <a:extLst>
              <a:ext uri="{FF2B5EF4-FFF2-40B4-BE49-F238E27FC236}">
                <a16:creationId xmlns:a16="http://schemas.microsoft.com/office/drawing/2014/main" id="{7764D28E-BC8F-5444-8559-BB553B8038A7}"/>
              </a:ext>
            </a:extLst>
          </p:cNvPr>
          <p:cNvPicPr>
            <a:picLocks noChangeAspect="1"/>
          </p:cNvPicPr>
          <p:nvPr/>
        </p:nvPicPr>
        <p:blipFill>
          <a:blip r:embed="rId11"/>
          <a:stretch>
            <a:fillRect/>
          </a:stretch>
        </p:blipFill>
        <p:spPr>
          <a:xfrm>
            <a:off x="2802895" y="1874115"/>
            <a:ext cx="706963" cy="571383"/>
          </a:xfrm>
          <a:prstGeom prst="rect">
            <a:avLst/>
          </a:prstGeom>
        </p:spPr>
      </p:pic>
      <p:pic>
        <p:nvPicPr>
          <p:cNvPr id="67" name="Picture 66">
            <a:extLst>
              <a:ext uri="{FF2B5EF4-FFF2-40B4-BE49-F238E27FC236}">
                <a16:creationId xmlns:a16="http://schemas.microsoft.com/office/drawing/2014/main" id="{F3305FD5-57A1-204B-84CB-76F31AE68249}"/>
              </a:ext>
            </a:extLst>
          </p:cNvPr>
          <p:cNvPicPr>
            <a:picLocks noChangeAspect="1"/>
          </p:cNvPicPr>
          <p:nvPr/>
        </p:nvPicPr>
        <p:blipFill>
          <a:blip r:embed="rId12"/>
          <a:stretch>
            <a:fillRect/>
          </a:stretch>
        </p:blipFill>
        <p:spPr>
          <a:xfrm>
            <a:off x="2832970" y="2688134"/>
            <a:ext cx="596561" cy="479381"/>
          </a:xfrm>
          <a:prstGeom prst="rect">
            <a:avLst/>
          </a:prstGeom>
        </p:spPr>
      </p:pic>
      <p:pic>
        <p:nvPicPr>
          <p:cNvPr id="68" name="Picture 67">
            <a:extLst>
              <a:ext uri="{FF2B5EF4-FFF2-40B4-BE49-F238E27FC236}">
                <a16:creationId xmlns:a16="http://schemas.microsoft.com/office/drawing/2014/main" id="{BC4BC173-8A3D-2143-9A90-3EE673FF1277}"/>
              </a:ext>
            </a:extLst>
          </p:cNvPr>
          <p:cNvPicPr>
            <a:picLocks noChangeAspect="1"/>
          </p:cNvPicPr>
          <p:nvPr/>
        </p:nvPicPr>
        <p:blipFill>
          <a:blip r:embed="rId13"/>
          <a:stretch>
            <a:fillRect/>
          </a:stretch>
        </p:blipFill>
        <p:spPr>
          <a:xfrm>
            <a:off x="2832969" y="3499489"/>
            <a:ext cx="596561" cy="431441"/>
          </a:xfrm>
          <a:prstGeom prst="rect">
            <a:avLst/>
          </a:prstGeom>
        </p:spPr>
      </p:pic>
      <p:pic>
        <p:nvPicPr>
          <p:cNvPr id="69" name="Picture 68">
            <a:extLst>
              <a:ext uri="{FF2B5EF4-FFF2-40B4-BE49-F238E27FC236}">
                <a16:creationId xmlns:a16="http://schemas.microsoft.com/office/drawing/2014/main" id="{17D5D7D3-FB9F-FE46-884A-7929437D7A79}"/>
              </a:ext>
            </a:extLst>
          </p:cNvPr>
          <p:cNvPicPr>
            <a:picLocks noChangeAspect="1"/>
          </p:cNvPicPr>
          <p:nvPr/>
        </p:nvPicPr>
        <p:blipFill>
          <a:blip r:embed="rId14"/>
          <a:stretch>
            <a:fillRect/>
          </a:stretch>
        </p:blipFill>
        <p:spPr>
          <a:xfrm>
            <a:off x="2816988" y="4151114"/>
            <a:ext cx="628521" cy="649825"/>
          </a:xfrm>
          <a:prstGeom prst="rect">
            <a:avLst/>
          </a:prstGeom>
        </p:spPr>
      </p:pic>
      <p:pic>
        <p:nvPicPr>
          <p:cNvPr id="70" name="Picture 69">
            <a:extLst>
              <a:ext uri="{FF2B5EF4-FFF2-40B4-BE49-F238E27FC236}">
                <a16:creationId xmlns:a16="http://schemas.microsoft.com/office/drawing/2014/main" id="{3537CA91-FB68-2946-A9F2-D2FDC024BB1B}"/>
              </a:ext>
            </a:extLst>
          </p:cNvPr>
          <p:cNvPicPr>
            <a:picLocks noChangeAspect="1"/>
          </p:cNvPicPr>
          <p:nvPr/>
        </p:nvPicPr>
        <p:blipFill>
          <a:blip r:embed="rId15"/>
          <a:stretch>
            <a:fillRect/>
          </a:stretch>
        </p:blipFill>
        <p:spPr>
          <a:xfrm>
            <a:off x="2699060" y="4963547"/>
            <a:ext cx="760228" cy="522960"/>
          </a:xfrm>
          <a:prstGeom prst="rect">
            <a:avLst/>
          </a:prstGeom>
        </p:spPr>
      </p:pic>
      <p:pic>
        <p:nvPicPr>
          <p:cNvPr id="71" name="Picture 70">
            <a:extLst>
              <a:ext uri="{FF2B5EF4-FFF2-40B4-BE49-F238E27FC236}">
                <a16:creationId xmlns:a16="http://schemas.microsoft.com/office/drawing/2014/main" id="{90874787-D558-BA43-AE1A-B25BE9DD3AB9}"/>
              </a:ext>
            </a:extLst>
          </p:cNvPr>
          <p:cNvPicPr>
            <a:picLocks noChangeAspect="1"/>
          </p:cNvPicPr>
          <p:nvPr/>
        </p:nvPicPr>
        <p:blipFill>
          <a:blip r:embed="rId16"/>
          <a:stretch>
            <a:fillRect/>
          </a:stretch>
        </p:blipFill>
        <p:spPr>
          <a:xfrm>
            <a:off x="4742329" y="2521692"/>
            <a:ext cx="590749" cy="508432"/>
          </a:xfrm>
          <a:prstGeom prst="rect">
            <a:avLst/>
          </a:prstGeom>
        </p:spPr>
      </p:pic>
      <p:pic>
        <p:nvPicPr>
          <p:cNvPr id="72" name="Picture 71">
            <a:extLst>
              <a:ext uri="{FF2B5EF4-FFF2-40B4-BE49-F238E27FC236}">
                <a16:creationId xmlns:a16="http://schemas.microsoft.com/office/drawing/2014/main" id="{AA8E13C2-AD2E-C748-996E-A7F25DBF320E}"/>
              </a:ext>
            </a:extLst>
          </p:cNvPr>
          <p:cNvPicPr>
            <a:picLocks noChangeAspect="1"/>
          </p:cNvPicPr>
          <p:nvPr/>
        </p:nvPicPr>
        <p:blipFill>
          <a:blip r:embed="rId17"/>
          <a:stretch>
            <a:fillRect/>
          </a:stretch>
        </p:blipFill>
        <p:spPr>
          <a:xfrm>
            <a:off x="6782973" y="2539508"/>
            <a:ext cx="566539" cy="566539"/>
          </a:xfrm>
          <a:prstGeom prst="rect">
            <a:avLst/>
          </a:prstGeom>
        </p:spPr>
      </p:pic>
      <p:pic>
        <p:nvPicPr>
          <p:cNvPr id="73" name="Picture 72">
            <a:extLst>
              <a:ext uri="{FF2B5EF4-FFF2-40B4-BE49-F238E27FC236}">
                <a16:creationId xmlns:a16="http://schemas.microsoft.com/office/drawing/2014/main" id="{4DCB767D-E2BD-E549-A63F-7C6B71D9F6B4}"/>
              </a:ext>
            </a:extLst>
          </p:cNvPr>
          <p:cNvPicPr>
            <a:picLocks noChangeAspect="1"/>
          </p:cNvPicPr>
          <p:nvPr/>
        </p:nvPicPr>
        <p:blipFill>
          <a:blip r:embed="rId18"/>
          <a:stretch>
            <a:fillRect/>
          </a:stretch>
        </p:blipFill>
        <p:spPr>
          <a:xfrm>
            <a:off x="5759970" y="4748578"/>
            <a:ext cx="503591" cy="469695"/>
          </a:xfrm>
          <a:prstGeom prst="rect">
            <a:avLst/>
          </a:prstGeom>
        </p:spPr>
      </p:pic>
      <p:pic>
        <p:nvPicPr>
          <p:cNvPr id="74" name="Picture 73">
            <a:extLst>
              <a:ext uri="{FF2B5EF4-FFF2-40B4-BE49-F238E27FC236}">
                <a16:creationId xmlns:a16="http://schemas.microsoft.com/office/drawing/2014/main" id="{9D1BF28E-E0BB-ED47-8903-F62BB3EE124B}"/>
              </a:ext>
            </a:extLst>
          </p:cNvPr>
          <p:cNvPicPr>
            <a:picLocks noChangeAspect="1"/>
          </p:cNvPicPr>
          <p:nvPr/>
        </p:nvPicPr>
        <p:blipFill>
          <a:blip r:embed="rId19"/>
          <a:stretch>
            <a:fillRect/>
          </a:stretch>
        </p:blipFill>
        <p:spPr>
          <a:xfrm>
            <a:off x="6562761" y="3437933"/>
            <a:ext cx="610120" cy="610120"/>
          </a:xfrm>
          <a:prstGeom prst="rect">
            <a:avLst/>
          </a:prstGeom>
        </p:spPr>
      </p:pic>
      <p:pic>
        <p:nvPicPr>
          <p:cNvPr id="75" name="Picture 74">
            <a:extLst>
              <a:ext uri="{FF2B5EF4-FFF2-40B4-BE49-F238E27FC236}">
                <a16:creationId xmlns:a16="http://schemas.microsoft.com/office/drawing/2014/main" id="{CF68744C-75E3-BA4A-9F75-BAA283667A46}"/>
              </a:ext>
            </a:extLst>
          </p:cNvPr>
          <p:cNvPicPr>
            <a:picLocks noChangeAspect="1"/>
          </p:cNvPicPr>
          <p:nvPr/>
        </p:nvPicPr>
        <p:blipFill>
          <a:blip r:embed="rId20"/>
          <a:stretch>
            <a:fillRect/>
          </a:stretch>
        </p:blipFill>
        <p:spPr>
          <a:xfrm>
            <a:off x="5706705" y="2603566"/>
            <a:ext cx="610120" cy="610120"/>
          </a:xfrm>
          <a:prstGeom prst="rect">
            <a:avLst/>
          </a:prstGeom>
        </p:spPr>
      </p:pic>
      <p:sp>
        <p:nvSpPr>
          <p:cNvPr id="76" name="TextBox 75">
            <a:extLst>
              <a:ext uri="{FF2B5EF4-FFF2-40B4-BE49-F238E27FC236}">
                <a16:creationId xmlns:a16="http://schemas.microsoft.com/office/drawing/2014/main" id="{1BACDD49-8996-DA45-A594-CA95D2A714FF}"/>
              </a:ext>
            </a:extLst>
          </p:cNvPr>
          <p:cNvSpPr txBox="1"/>
          <p:nvPr/>
        </p:nvSpPr>
        <p:spPr>
          <a:xfrm>
            <a:off x="5455337" y="3480891"/>
            <a:ext cx="1112856" cy="525731"/>
          </a:xfrm>
          <a:prstGeom prst="rect">
            <a:avLst/>
          </a:prstGeom>
          <a:noFill/>
        </p:spPr>
        <p:txBody>
          <a:bodyPr wrap="none" rtlCol="0">
            <a:spAutoFit/>
          </a:bodyPr>
          <a:lstStyle/>
          <a:p>
            <a:pPr algn="ctr"/>
            <a:r>
              <a:rPr lang="en-US" sz="1400" b="1" dirty="0">
                <a:solidFill>
                  <a:srgbClr val="55C1E9"/>
                </a:solidFill>
                <a:ea typeface="Century Gothic" charset="0"/>
                <a:cs typeface="Century Gothic" charset="0"/>
              </a:rPr>
              <a:t>Network</a:t>
            </a:r>
            <a:br>
              <a:rPr lang="en-US" sz="1400" b="1" dirty="0">
                <a:solidFill>
                  <a:srgbClr val="55C1E9"/>
                </a:solidFill>
                <a:ea typeface="Century Gothic" charset="0"/>
                <a:cs typeface="Century Gothic" charset="0"/>
              </a:rPr>
            </a:br>
            <a:r>
              <a:rPr lang="en-US" sz="1400" b="1" dirty="0">
                <a:solidFill>
                  <a:srgbClr val="55C1E9"/>
                </a:solidFill>
                <a:ea typeface="Century Gothic" charset="0"/>
                <a:cs typeface="Century Gothic" charset="0"/>
              </a:rPr>
              <a:t>Ecosystem</a:t>
            </a:r>
            <a:endParaRPr lang="en-US" sz="1100" b="1" dirty="0">
              <a:solidFill>
                <a:srgbClr val="000000"/>
              </a:solidFill>
              <a:ea typeface="Century Gothic" charset="0"/>
              <a:cs typeface="Century Gothic" charset="0"/>
            </a:endParaRPr>
          </a:p>
        </p:txBody>
      </p:sp>
      <p:sp>
        <p:nvSpPr>
          <p:cNvPr id="77" name="TextBox 76">
            <a:extLst>
              <a:ext uri="{FF2B5EF4-FFF2-40B4-BE49-F238E27FC236}">
                <a16:creationId xmlns:a16="http://schemas.microsoft.com/office/drawing/2014/main" id="{B44A0D4A-BBBC-0543-A92D-51918B8FBB77}"/>
              </a:ext>
            </a:extLst>
          </p:cNvPr>
          <p:cNvSpPr txBox="1"/>
          <p:nvPr/>
        </p:nvSpPr>
        <p:spPr>
          <a:xfrm>
            <a:off x="5725395" y="3195048"/>
            <a:ext cx="615874" cy="253916"/>
          </a:xfrm>
          <a:prstGeom prst="rect">
            <a:avLst/>
          </a:prstGeom>
          <a:noFill/>
        </p:spPr>
        <p:txBody>
          <a:bodyPr wrap="none" rtlCol="0">
            <a:spAutoFit/>
          </a:bodyPr>
          <a:lstStyle/>
          <a:p>
            <a:pPr algn="ctr"/>
            <a:r>
              <a:rPr lang="en-US" sz="1050" b="1" dirty="0">
                <a:solidFill>
                  <a:srgbClr val="FFFFFF">
                    <a:lumMod val="50000"/>
                  </a:srgbClr>
                </a:solidFill>
                <a:ea typeface="Century Gothic" charset="0"/>
                <a:cs typeface="Century Gothic" charset="0"/>
              </a:rPr>
              <a:t>Payers</a:t>
            </a:r>
            <a:endParaRPr lang="en-US" sz="900" b="1" dirty="0">
              <a:solidFill>
                <a:srgbClr val="FFFFFF">
                  <a:lumMod val="50000"/>
                </a:srgbClr>
              </a:solidFill>
              <a:ea typeface="Century Gothic" charset="0"/>
              <a:cs typeface="Century Gothic" charset="0"/>
            </a:endParaRPr>
          </a:p>
        </p:txBody>
      </p:sp>
      <p:sp>
        <p:nvSpPr>
          <p:cNvPr id="78" name="TextBox 77">
            <a:extLst>
              <a:ext uri="{FF2B5EF4-FFF2-40B4-BE49-F238E27FC236}">
                <a16:creationId xmlns:a16="http://schemas.microsoft.com/office/drawing/2014/main" id="{1CEA5829-072A-0B49-B658-5E67D67BE0B9}"/>
              </a:ext>
            </a:extLst>
          </p:cNvPr>
          <p:cNvSpPr txBox="1"/>
          <p:nvPr/>
        </p:nvSpPr>
        <p:spPr>
          <a:xfrm>
            <a:off x="4755312" y="4020532"/>
            <a:ext cx="774572" cy="253916"/>
          </a:xfrm>
          <a:prstGeom prst="rect">
            <a:avLst/>
          </a:prstGeom>
          <a:noFill/>
        </p:spPr>
        <p:txBody>
          <a:bodyPr wrap="none" rtlCol="0">
            <a:spAutoFit/>
          </a:bodyPr>
          <a:lstStyle/>
          <a:p>
            <a:pPr algn="ctr"/>
            <a:r>
              <a:rPr lang="en-US" sz="1050" b="1">
                <a:solidFill>
                  <a:srgbClr val="FFFFFF">
                    <a:lumMod val="50000"/>
                  </a:srgbClr>
                </a:solidFill>
                <a:ea typeface="Century Gothic" charset="0"/>
                <a:cs typeface="Century Gothic" charset="0"/>
              </a:rPr>
              <a:t>Providers</a:t>
            </a:r>
            <a:endParaRPr lang="en-US" sz="900" b="1" dirty="0">
              <a:solidFill>
                <a:srgbClr val="FFFFFF">
                  <a:lumMod val="50000"/>
                </a:srgbClr>
              </a:solidFill>
              <a:ea typeface="Century Gothic" charset="0"/>
              <a:cs typeface="Century Gothic" charset="0"/>
            </a:endParaRPr>
          </a:p>
        </p:txBody>
      </p:sp>
      <p:sp>
        <p:nvSpPr>
          <p:cNvPr id="79" name="TextBox 78">
            <a:extLst>
              <a:ext uri="{FF2B5EF4-FFF2-40B4-BE49-F238E27FC236}">
                <a16:creationId xmlns:a16="http://schemas.microsoft.com/office/drawing/2014/main" id="{1456C53A-5FFD-6B44-88FF-DA3180E7F5DD}"/>
              </a:ext>
            </a:extLst>
          </p:cNvPr>
          <p:cNvSpPr txBox="1"/>
          <p:nvPr/>
        </p:nvSpPr>
        <p:spPr>
          <a:xfrm>
            <a:off x="6402464" y="4020532"/>
            <a:ext cx="912429" cy="253916"/>
          </a:xfrm>
          <a:prstGeom prst="rect">
            <a:avLst/>
          </a:prstGeom>
          <a:noFill/>
        </p:spPr>
        <p:txBody>
          <a:bodyPr wrap="none" rtlCol="0">
            <a:spAutoFit/>
          </a:bodyPr>
          <a:lstStyle/>
          <a:p>
            <a:pPr algn="ctr"/>
            <a:r>
              <a:rPr lang="en-US" sz="1050" b="1" dirty="0">
                <a:solidFill>
                  <a:srgbClr val="FFFFFF">
                    <a:lumMod val="50000"/>
                  </a:srgbClr>
                </a:solidFill>
                <a:ea typeface="Century Gothic" charset="0"/>
                <a:cs typeface="Century Gothic" charset="0"/>
              </a:rPr>
              <a:t>Consumers</a:t>
            </a:r>
            <a:endParaRPr lang="en-US" sz="900" b="1" dirty="0">
              <a:solidFill>
                <a:srgbClr val="FFFFFF">
                  <a:lumMod val="50000"/>
                </a:srgbClr>
              </a:solidFill>
              <a:ea typeface="Century Gothic" charset="0"/>
              <a:cs typeface="Century Gothic" charset="0"/>
            </a:endParaRPr>
          </a:p>
        </p:txBody>
      </p:sp>
      <p:sp>
        <p:nvSpPr>
          <p:cNvPr id="80" name="TextBox 79">
            <a:extLst>
              <a:ext uri="{FF2B5EF4-FFF2-40B4-BE49-F238E27FC236}">
                <a16:creationId xmlns:a16="http://schemas.microsoft.com/office/drawing/2014/main" id="{E3DA32C6-466A-924B-AA6F-8E6B8E9B2F92}"/>
              </a:ext>
            </a:extLst>
          </p:cNvPr>
          <p:cNvSpPr txBox="1"/>
          <p:nvPr/>
        </p:nvSpPr>
        <p:spPr>
          <a:xfrm>
            <a:off x="4005888" y="2474393"/>
            <a:ext cx="864339" cy="415498"/>
          </a:xfrm>
          <a:prstGeom prst="rect">
            <a:avLst/>
          </a:prstGeom>
          <a:noFill/>
        </p:spPr>
        <p:txBody>
          <a:bodyPr wrap="none" rtlCol="0">
            <a:spAutoFit/>
          </a:bodyPr>
          <a:lstStyle/>
          <a:p>
            <a:pPr algn="ctr"/>
            <a:r>
              <a:rPr lang="en-US" sz="1050" b="1">
                <a:solidFill>
                  <a:srgbClr val="FFFFFF">
                    <a:lumMod val="50000"/>
                  </a:srgbClr>
                </a:solidFill>
                <a:ea typeface="Century Gothic" charset="0"/>
                <a:cs typeface="Century Gothic" charset="0"/>
              </a:rPr>
              <a:t>Customer</a:t>
            </a:r>
            <a:br>
              <a:rPr lang="en-US" sz="1050" b="1">
                <a:solidFill>
                  <a:srgbClr val="FFFFFF">
                    <a:lumMod val="50000"/>
                  </a:srgbClr>
                </a:solidFill>
                <a:ea typeface="Century Gothic" charset="0"/>
                <a:cs typeface="Century Gothic" charset="0"/>
              </a:rPr>
            </a:br>
            <a:r>
              <a:rPr lang="en-US" sz="1050" b="1">
                <a:solidFill>
                  <a:srgbClr val="FFFFFF">
                    <a:lumMod val="50000"/>
                  </a:srgbClr>
                </a:solidFill>
                <a:ea typeface="Century Gothic" charset="0"/>
                <a:cs typeface="Century Gothic" charset="0"/>
              </a:rPr>
              <a:t>Outcomes</a:t>
            </a:r>
            <a:endParaRPr lang="en-US" sz="900" b="1" dirty="0">
              <a:solidFill>
                <a:srgbClr val="FFFFFF">
                  <a:lumMod val="50000"/>
                </a:srgbClr>
              </a:solidFill>
              <a:ea typeface="Century Gothic" charset="0"/>
              <a:cs typeface="Century Gothic" charset="0"/>
            </a:endParaRPr>
          </a:p>
        </p:txBody>
      </p:sp>
      <p:sp>
        <p:nvSpPr>
          <p:cNvPr id="81" name="TextBox 80">
            <a:extLst>
              <a:ext uri="{FF2B5EF4-FFF2-40B4-BE49-F238E27FC236}">
                <a16:creationId xmlns:a16="http://schemas.microsoft.com/office/drawing/2014/main" id="{EE7261DE-6970-A448-88F1-F54EF40F6F32}"/>
              </a:ext>
            </a:extLst>
          </p:cNvPr>
          <p:cNvSpPr txBox="1"/>
          <p:nvPr/>
        </p:nvSpPr>
        <p:spPr>
          <a:xfrm>
            <a:off x="7087146" y="2487892"/>
            <a:ext cx="662361" cy="415498"/>
          </a:xfrm>
          <a:prstGeom prst="rect">
            <a:avLst/>
          </a:prstGeom>
          <a:noFill/>
        </p:spPr>
        <p:txBody>
          <a:bodyPr wrap="none" rtlCol="0">
            <a:spAutoFit/>
          </a:bodyPr>
          <a:lstStyle/>
          <a:p>
            <a:pPr algn="ctr"/>
            <a:r>
              <a:rPr lang="en-US" sz="1050" b="1" dirty="0">
                <a:solidFill>
                  <a:srgbClr val="FFFFFF">
                    <a:lumMod val="50000"/>
                  </a:srgbClr>
                </a:solidFill>
                <a:ea typeface="Century Gothic" charset="0"/>
                <a:cs typeface="Century Gothic" charset="0"/>
              </a:rPr>
              <a:t>Data &amp;</a:t>
            </a:r>
          </a:p>
          <a:p>
            <a:pPr algn="ctr"/>
            <a:r>
              <a:rPr lang="en-US" sz="1050" b="1" dirty="0">
                <a:solidFill>
                  <a:srgbClr val="FFFFFF">
                    <a:lumMod val="50000"/>
                  </a:srgbClr>
                </a:solidFill>
                <a:ea typeface="Century Gothic" charset="0"/>
                <a:cs typeface="Century Gothic" charset="0"/>
              </a:rPr>
              <a:t>Insights</a:t>
            </a:r>
            <a:endParaRPr lang="en-US" sz="900" b="1" dirty="0">
              <a:solidFill>
                <a:srgbClr val="FFFFFF">
                  <a:lumMod val="50000"/>
                </a:srgbClr>
              </a:solidFill>
              <a:ea typeface="Century Gothic" charset="0"/>
              <a:cs typeface="Century Gothic" charset="0"/>
            </a:endParaRPr>
          </a:p>
        </p:txBody>
      </p:sp>
      <p:sp>
        <p:nvSpPr>
          <p:cNvPr id="82" name="TextBox 81">
            <a:extLst>
              <a:ext uri="{FF2B5EF4-FFF2-40B4-BE49-F238E27FC236}">
                <a16:creationId xmlns:a16="http://schemas.microsoft.com/office/drawing/2014/main" id="{6FF53590-C377-904B-8129-4F8F3127FC15}"/>
              </a:ext>
            </a:extLst>
          </p:cNvPr>
          <p:cNvSpPr txBox="1"/>
          <p:nvPr/>
        </p:nvSpPr>
        <p:spPr>
          <a:xfrm>
            <a:off x="5507460" y="5218273"/>
            <a:ext cx="1008610" cy="253916"/>
          </a:xfrm>
          <a:prstGeom prst="rect">
            <a:avLst/>
          </a:prstGeom>
          <a:noFill/>
        </p:spPr>
        <p:txBody>
          <a:bodyPr wrap="none" rtlCol="0">
            <a:spAutoFit/>
          </a:bodyPr>
          <a:lstStyle/>
          <a:p>
            <a:pPr algn="ctr"/>
            <a:r>
              <a:rPr lang="en-US" sz="1050" b="1">
                <a:solidFill>
                  <a:srgbClr val="FFFFFF">
                    <a:lumMod val="50000"/>
                  </a:srgbClr>
                </a:solidFill>
                <a:ea typeface="Century Gothic" charset="0"/>
                <a:cs typeface="Century Gothic" charset="0"/>
              </a:rPr>
              <a:t>Connectivity</a:t>
            </a:r>
            <a:endParaRPr lang="en-US" sz="900" b="1" dirty="0">
              <a:solidFill>
                <a:srgbClr val="FFFFFF">
                  <a:lumMod val="50000"/>
                </a:srgbClr>
              </a:solidFill>
              <a:ea typeface="Century Gothic" charset="0"/>
              <a:cs typeface="Century Gothic" charset="0"/>
            </a:endParaRPr>
          </a:p>
        </p:txBody>
      </p:sp>
      <p:sp>
        <p:nvSpPr>
          <p:cNvPr id="83" name="TextBox 82">
            <a:extLst>
              <a:ext uri="{FF2B5EF4-FFF2-40B4-BE49-F238E27FC236}">
                <a16:creationId xmlns:a16="http://schemas.microsoft.com/office/drawing/2014/main" id="{5A174AFC-7601-3E48-89BD-8C3C963D6BB2}"/>
              </a:ext>
            </a:extLst>
          </p:cNvPr>
          <p:cNvSpPr txBox="1"/>
          <p:nvPr/>
        </p:nvSpPr>
        <p:spPr>
          <a:xfrm>
            <a:off x="1064493" y="5725794"/>
            <a:ext cx="3212453" cy="297000"/>
          </a:xfrm>
          <a:prstGeom prst="rect">
            <a:avLst/>
          </a:prstGeom>
          <a:noFill/>
          <a:ln w="38100">
            <a:solidFill>
              <a:srgbClr val="FFFFFF">
                <a:lumMod val="50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lumMod val="50000"/>
                  </a:srgbClr>
                </a:solidFill>
                <a:effectLst/>
                <a:uLnTx/>
                <a:uFillTx/>
                <a:ea typeface="Century Gothic" charset="0"/>
                <a:cs typeface="Century Gothic" charset="0"/>
              </a:rPr>
              <a:t>Leading analytics solutions</a:t>
            </a:r>
            <a:endParaRPr kumimoji="0" lang="en-US" sz="1050" b="1" i="0" u="none" strike="noStrike" kern="0" cap="none" spc="0" normalizeH="0" baseline="0" noProof="0" dirty="0">
              <a:ln>
                <a:noFill/>
              </a:ln>
              <a:solidFill>
                <a:srgbClr val="FFFFFF">
                  <a:lumMod val="50000"/>
                </a:srgbClr>
              </a:solidFill>
              <a:effectLst/>
              <a:uLnTx/>
              <a:uFillTx/>
              <a:ea typeface="Century Gothic" charset="0"/>
              <a:cs typeface="Century Gothic" charset="0"/>
            </a:endParaRPr>
          </a:p>
        </p:txBody>
      </p:sp>
      <p:sp>
        <p:nvSpPr>
          <p:cNvPr id="84" name="TextBox 83">
            <a:extLst>
              <a:ext uri="{FF2B5EF4-FFF2-40B4-BE49-F238E27FC236}">
                <a16:creationId xmlns:a16="http://schemas.microsoft.com/office/drawing/2014/main" id="{2197C597-D36E-054F-A944-0DDDCBC0DBA9}"/>
              </a:ext>
            </a:extLst>
          </p:cNvPr>
          <p:cNvSpPr txBox="1"/>
          <p:nvPr/>
        </p:nvSpPr>
        <p:spPr>
          <a:xfrm>
            <a:off x="4391470" y="5725794"/>
            <a:ext cx="3225623" cy="297000"/>
          </a:xfrm>
          <a:prstGeom prst="rect">
            <a:avLst/>
          </a:prstGeom>
          <a:noFill/>
          <a:ln w="38100">
            <a:solidFill>
              <a:srgbClr val="FFFFFF">
                <a:lumMod val="50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lumMod val="50000"/>
                  </a:srgbClr>
                </a:solidFill>
                <a:effectLst/>
                <a:uLnTx/>
                <a:uFillTx/>
                <a:ea typeface="Century Gothic" charset="0"/>
                <a:cs typeface="Century Gothic" charset="0"/>
              </a:rPr>
              <a:t>Pervasive network </a:t>
            </a:r>
            <a:r>
              <a:rPr kumimoji="0" lang="en-US" sz="1200" b="1" i="0" u="none" strike="noStrike" kern="0" cap="none" spc="0" normalizeH="0" baseline="0" noProof="0">
                <a:ln>
                  <a:noFill/>
                </a:ln>
                <a:solidFill>
                  <a:srgbClr val="FFFFFF">
                    <a:lumMod val="50000"/>
                  </a:srgbClr>
                </a:solidFill>
                <a:effectLst/>
                <a:uLnTx/>
                <a:uFillTx/>
                <a:ea typeface="Century Gothic" charset="0"/>
                <a:cs typeface="Century Gothic" charset="0"/>
              </a:rPr>
              <a:t>providing insights</a:t>
            </a:r>
            <a:endParaRPr kumimoji="0" lang="en-US" sz="1050" b="1" i="0" u="none" strike="noStrike" kern="0" cap="none" spc="0" normalizeH="0" baseline="0" noProof="0" dirty="0">
              <a:ln>
                <a:noFill/>
              </a:ln>
              <a:solidFill>
                <a:srgbClr val="FFFFFF">
                  <a:lumMod val="50000"/>
                </a:srgbClr>
              </a:solidFill>
              <a:effectLst/>
              <a:uLnTx/>
              <a:uFillTx/>
              <a:ea typeface="Century Gothic" charset="0"/>
              <a:cs typeface="Century Gothic" charset="0"/>
            </a:endParaRPr>
          </a:p>
        </p:txBody>
      </p:sp>
      <p:sp>
        <p:nvSpPr>
          <p:cNvPr id="85" name="TextBox 84">
            <a:extLst>
              <a:ext uri="{FF2B5EF4-FFF2-40B4-BE49-F238E27FC236}">
                <a16:creationId xmlns:a16="http://schemas.microsoft.com/office/drawing/2014/main" id="{41067AFE-AD08-CF46-B9F1-3E630D3715E5}"/>
              </a:ext>
            </a:extLst>
          </p:cNvPr>
          <p:cNvSpPr txBox="1"/>
          <p:nvPr/>
        </p:nvSpPr>
        <p:spPr>
          <a:xfrm>
            <a:off x="7727598" y="5725794"/>
            <a:ext cx="3399909" cy="297000"/>
          </a:xfrm>
          <a:prstGeom prst="rect">
            <a:avLst/>
          </a:prstGeom>
          <a:noFill/>
          <a:ln w="38100">
            <a:solidFill>
              <a:srgbClr val="FFFFFF">
                <a:lumMod val="50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lumMod val="50000"/>
                  </a:srgbClr>
                </a:solidFill>
                <a:effectLst/>
                <a:uLnTx/>
                <a:uFillTx/>
                <a:ea typeface="Century Gothic" charset="0"/>
                <a:cs typeface="Century Gothic" charset="0"/>
              </a:rPr>
              <a:t>Leading payer and provider relationships</a:t>
            </a:r>
            <a:endParaRPr kumimoji="0" lang="en-US" sz="1050" b="1" i="0" u="none" strike="noStrike" kern="0" cap="none" spc="0" normalizeH="0" baseline="0" noProof="0" dirty="0">
              <a:ln>
                <a:noFill/>
              </a:ln>
              <a:solidFill>
                <a:srgbClr val="FFFFFF">
                  <a:lumMod val="50000"/>
                </a:srgbClr>
              </a:solidFill>
              <a:effectLst/>
              <a:uLnTx/>
              <a:uFillTx/>
              <a:ea typeface="Century Gothic" charset="0"/>
              <a:cs typeface="Century Gothic" charset="0"/>
            </a:endParaRPr>
          </a:p>
        </p:txBody>
      </p:sp>
      <p:pic>
        <p:nvPicPr>
          <p:cNvPr id="86" name="Picture 85">
            <a:extLst>
              <a:ext uri="{FF2B5EF4-FFF2-40B4-BE49-F238E27FC236}">
                <a16:creationId xmlns:a16="http://schemas.microsoft.com/office/drawing/2014/main" id="{EFB02DCF-2431-8141-A80A-C02156D6D92A}"/>
              </a:ext>
            </a:extLst>
          </p:cNvPr>
          <p:cNvPicPr>
            <a:picLocks noChangeAspect="1"/>
          </p:cNvPicPr>
          <p:nvPr/>
        </p:nvPicPr>
        <p:blipFill>
          <a:blip r:embed="rId21"/>
          <a:stretch>
            <a:fillRect/>
          </a:stretch>
        </p:blipFill>
        <p:spPr>
          <a:xfrm>
            <a:off x="3523953" y="2083934"/>
            <a:ext cx="1312257" cy="3300984"/>
          </a:xfrm>
          <a:prstGeom prst="rect">
            <a:avLst/>
          </a:prstGeom>
        </p:spPr>
      </p:pic>
      <p:pic>
        <p:nvPicPr>
          <p:cNvPr id="87" name="Picture 86">
            <a:extLst>
              <a:ext uri="{FF2B5EF4-FFF2-40B4-BE49-F238E27FC236}">
                <a16:creationId xmlns:a16="http://schemas.microsoft.com/office/drawing/2014/main" id="{645AD70F-16BD-F94A-8F98-13C5AB72CBFA}"/>
              </a:ext>
            </a:extLst>
          </p:cNvPr>
          <p:cNvPicPr>
            <a:picLocks noChangeAspect="1"/>
          </p:cNvPicPr>
          <p:nvPr/>
        </p:nvPicPr>
        <p:blipFill>
          <a:blip r:embed="rId22"/>
          <a:stretch>
            <a:fillRect/>
          </a:stretch>
        </p:blipFill>
        <p:spPr>
          <a:xfrm>
            <a:off x="7917074" y="2104243"/>
            <a:ext cx="416738" cy="3298326"/>
          </a:xfrm>
          <a:prstGeom prst="rect">
            <a:avLst/>
          </a:prstGeom>
        </p:spPr>
      </p:pic>
      <p:pic>
        <p:nvPicPr>
          <p:cNvPr id="88" name="Picture 87">
            <a:extLst>
              <a:ext uri="{FF2B5EF4-FFF2-40B4-BE49-F238E27FC236}">
                <a16:creationId xmlns:a16="http://schemas.microsoft.com/office/drawing/2014/main" id="{EC4866DD-FC3A-CD43-BC43-33CEFFEB401F}"/>
              </a:ext>
            </a:extLst>
          </p:cNvPr>
          <p:cNvPicPr>
            <a:picLocks noChangeAspect="1"/>
          </p:cNvPicPr>
          <p:nvPr/>
        </p:nvPicPr>
        <p:blipFill>
          <a:blip r:embed="rId23"/>
          <a:stretch>
            <a:fillRect/>
          </a:stretch>
        </p:blipFill>
        <p:spPr>
          <a:xfrm>
            <a:off x="5487111" y="1839759"/>
            <a:ext cx="1049309" cy="319586"/>
          </a:xfrm>
          <a:prstGeom prst="rect">
            <a:avLst/>
          </a:prstGeom>
        </p:spPr>
      </p:pic>
      <p:pic>
        <p:nvPicPr>
          <p:cNvPr id="89" name="Picture 88">
            <a:extLst>
              <a:ext uri="{FF2B5EF4-FFF2-40B4-BE49-F238E27FC236}">
                <a16:creationId xmlns:a16="http://schemas.microsoft.com/office/drawing/2014/main" id="{EB9E5D3E-16A5-6141-8BFE-396FCF56AF0A}"/>
              </a:ext>
            </a:extLst>
          </p:cNvPr>
          <p:cNvPicPr>
            <a:picLocks noChangeAspect="1"/>
          </p:cNvPicPr>
          <p:nvPr/>
        </p:nvPicPr>
        <p:blipFill>
          <a:blip r:embed="rId24"/>
          <a:stretch>
            <a:fillRect/>
          </a:stretch>
        </p:blipFill>
        <p:spPr>
          <a:xfrm>
            <a:off x="4811911" y="3438062"/>
            <a:ext cx="610120" cy="610120"/>
          </a:xfrm>
          <a:prstGeom prst="rect">
            <a:avLst/>
          </a:prstGeom>
        </p:spPr>
      </p:pic>
    </p:spTree>
    <p:extLst>
      <p:ext uri="{BB962C8B-B14F-4D97-AF65-F5344CB8AC3E}">
        <p14:creationId xmlns:p14="http://schemas.microsoft.com/office/powerpoint/2010/main" val="417102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DC79-29C3-D240-A0B0-30C58DDD9F43}"/>
              </a:ext>
            </a:extLst>
          </p:cNvPr>
          <p:cNvSpPr>
            <a:spLocks noGrp="1"/>
          </p:cNvSpPr>
          <p:nvPr>
            <p:ph type="title"/>
          </p:nvPr>
        </p:nvSpPr>
        <p:spPr/>
        <p:txBody>
          <a:bodyPr/>
          <a:lstStyle/>
          <a:p>
            <a:r>
              <a:rPr lang="en-US" dirty="0"/>
              <a:t>Unparalleled Reach Across Healthcare</a:t>
            </a:r>
          </a:p>
        </p:txBody>
      </p:sp>
      <p:sp>
        <p:nvSpPr>
          <p:cNvPr id="3" name="Slide Number Placeholder 2">
            <a:extLst>
              <a:ext uri="{FF2B5EF4-FFF2-40B4-BE49-F238E27FC236}">
                <a16:creationId xmlns:a16="http://schemas.microsoft.com/office/drawing/2014/main" id="{68C02CB3-B416-BC47-AF15-3974156807BB}"/>
              </a:ext>
            </a:extLst>
          </p:cNvPr>
          <p:cNvSpPr>
            <a:spLocks noGrp="1"/>
          </p:cNvSpPr>
          <p:nvPr>
            <p:ph type="sldNum" sz="quarter" idx="10"/>
          </p:nvPr>
        </p:nvSpPr>
        <p:spPr/>
        <p:txBody>
          <a:bodyPr/>
          <a:lstStyle/>
          <a:p>
            <a:fld id="{D8D877B3-D348-4611-9BDB-C5374591D951}" type="slidenum">
              <a:rPr lang="en-US" smtClean="0"/>
              <a:pPr/>
              <a:t>4</a:t>
            </a:fld>
            <a:endParaRPr lang="en-US" dirty="0"/>
          </a:p>
        </p:txBody>
      </p:sp>
      <p:pic>
        <p:nvPicPr>
          <p:cNvPr id="10" name="Picture 9">
            <a:extLst>
              <a:ext uri="{FF2B5EF4-FFF2-40B4-BE49-F238E27FC236}">
                <a16:creationId xmlns:a16="http://schemas.microsoft.com/office/drawing/2014/main" id="{7A860A0E-84B4-7E42-8CC2-0AA43DFD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124" y="4809842"/>
            <a:ext cx="1039459" cy="894240"/>
          </a:xfrm>
          <a:prstGeom prst="rect">
            <a:avLst/>
          </a:prstGeom>
        </p:spPr>
      </p:pic>
      <p:pic>
        <p:nvPicPr>
          <p:cNvPr id="11" name="Picture 10">
            <a:extLst>
              <a:ext uri="{FF2B5EF4-FFF2-40B4-BE49-F238E27FC236}">
                <a16:creationId xmlns:a16="http://schemas.microsoft.com/office/drawing/2014/main" id="{1BD189F0-8DF3-3742-B0D7-67DF798747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847" y="3478113"/>
            <a:ext cx="956013" cy="901825"/>
          </a:xfrm>
          <a:prstGeom prst="rect">
            <a:avLst/>
          </a:prstGeom>
        </p:spPr>
      </p:pic>
      <p:pic>
        <p:nvPicPr>
          <p:cNvPr id="12" name="Picture 11">
            <a:extLst>
              <a:ext uri="{FF2B5EF4-FFF2-40B4-BE49-F238E27FC236}">
                <a16:creationId xmlns:a16="http://schemas.microsoft.com/office/drawing/2014/main" id="{D63EB41D-C33C-1C4E-80B6-C7E3633F4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730" y="2050224"/>
            <a:ext cx="1044244" cy="897683"/>
          </a:xfrm>
          <a:prstGeom prst="rect">
            <a:avLst/>
          </a:prstGeom>
        </p:spPr>
      </p:pic>
      <p:sp>
        <p:nvSpPr>
          <p:cNvPr id="13" name="TextBox 12">
            <a:extLst>
              <a:ext uri="{FF2B5EF4-FFF2-40B4-BE49-F238E27FC236}">
                <a16:creationId xmlns:a16="http://schemas.microsoft.com/office/drawing/2014/main" id="{C68D6AC6-3846-284A-B8EF-05EE30B806AB}"/>
              </a:ext>
            </a:extLst>
          </p:cNvPr>
          <p:cNvSpPr txBox="1"/>
          <p:nvPr/>
        </p:nvSpPr>
        <p:spPr>
          <a:xfrm>
            <a:off x="3907272" y="2254932"/>
            <a:ext cx="7414683" cy="461665"/>
          </a:xfrm>
          <a:prstGeom prst="rect">
            <a:avLst/>
          </a:prstGeom>
          <a:noFill/>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2"/>
                </a:solidFill>
                <a:effectLst/>
                <a:uLnTx/>
                <a:uFillTx/>
              </a:rPr>
              <a:t>Claims Lifecycle Transparency </a:t>
            </a:r>
          </a:p>
        </p:txBody>
      </p:sp>
      <p:sp>
        <p:nvSpPr>
          <p:cNvPr id="14" name="TextBox 13">
            <a:extLst>
              <a:ext uri="{FF2B5EF4-FFF2-40B4-BE49-F238E27FC236}">
                <a16:creationId xmlns:a16="http://schemas.microsoft.com/office/drawing/2014/main" id="{34454000-D084-FE47-902C-6E82C1C4A6A4}"/>
              </a:ext>
            </a:extLst>
          </p:cNvPr>
          <p:cNvSpPr txBox="1"/>
          <p:nvPr/>
        </p:nvSpPr>
        <p:spPr>
          <a:xfrm>
            <a:off x="3907273" y="4989544"/>
            <a:ext cx="6979030" cy="461665"/>
          </a:xfrm>
          <a:prstGeom prst="rect">
            <a:avLst/>
          </a:prstGeom>
          <a:noFill/>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2"/>
                </a:solidFill>
                <a:effectLst/>
                <a:uLnTx/>
                <a:uFillTx/>
              </a:rPr>
              <a:t>Blockchain Infrastructure and API Services</a:t>
            </a:r>
          </a:p>
        </p:txBody>
      </p:sp>
      <p:sp>
        <p:nvSpPr>
          <p:cNvPr id="15" name="TextBox 14">
            <a:extLst>
              <a:ext uri="{FF2B5EF4-FFF2-40B4-BE49-F238E27FC236}">
                <a16:creationId xmlns:a16="http://schemas.microsoft.com/office/drawing/2014/main" id="{E98A264C-C1C2-474A-A3E2-ABEFD002A30D}"/>
              </a:ext>
            </a:extLst>
          </p:cNvPr>
          <p:cNvSpPr txBox="1"/>
          <p:nvPr/>
        </p:nvSpPr>
        <p:spPr>
          <a:xfrm>
            <a:off x="3907273" y="3604549"/>
            <a:ext cx="6979030" cy="461665"/>
          </a:xfrm>
          <a:prstGeom prst="rect">
            <a:avLst/>
          </a:prstGeom>
          <a:noFill/>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2"/>
                </a:solidFill>
                <a:effectLst/>
                <a:uLnTx/>
                <a:uFillTx/>
              </a:rPr>
              <a:t>B2B Payment Reconciliation</a:t>
            </a:r>
          </a:p>
        </p:txBody>
      </p:sp>
    </p:spTree>
    <p:extLst>
      <p:ext uri="{BB962C8B-B14F-4D97-AF65-F5344CB8AC3E}">
        <p14:creationId xmlns:p14="http://schemas.microsoft.com/office/powerpoint/2010/main" val="118863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9E1A-682E-A146-85FC-E4A428A5F73A}"/>
              </a:ext>
            </a:extLst>
          </p:cNvPr>
          <p:cNvSpPr>
            <a:spLocks noGrp="1"/>
          </p:cNvSpPr>
          <p:nvPr>
            <p:ph type="title"/>
          </p:nvPr>
        </p:nvSpPr>
        <p:spPr/>
        <p:txBody>
          <a:bodyPr/>
          <a:lstStyle/>
          <a:p>
            <a:r>
              <a:rPr lang="en-US" dirty="0"/>
              <a:t>What We’ve Learned</a:t>
            </a:r>
          </a:p>
        </p:txBody>
      </p:sp>
      <p:sp>
        <p:nvSpPr>
          <p:cNvPr id="3" name="Slide Number Placeholder 2">
            <a:extLst>
              <a:ext uri="{FF2B5EF4-FFF2-40B4-BE49-F238E27FC236}">
                <a16:creationId xmlns:a16="http://schemas.microsoft.com/office/drawing/2014/main" id="{8CED1DF0-8CB5-ED4A-AA12-6A90AC1F4F96}"/>
              </a:ext>
            </a:extLst>
          </p:cNvPr>
          <p:cNvSpPr>
            <a:spLocks noGrp="1"/>
          </p:cNvSpPr>
          <p:nvPr>
            <p:ph type="sldNum" sz="quarter" idx="10"/>
          </p:nvPr>
        </p:nvSpPr>
        <p:spPr/>
        <p:txBody>
          <a:bodyPr/>
          <a:lstStyle/>
          <a:p>
            <a:fld id="{D8D877B3-D348-4611-9BDB-C5374591D951}" type="slidenum">
              <a:rPr lang="en-US" smtClean="0"/>
              <a:pPr/>
              <a:t>5</a:t>
            </a:fld>
            <a:endParaRPr lang="en-US" dirty="0"/>
          </a:p>
        </p:txBody>
      </p:sp>
      <p:pic>
        <p:nvPicPr>
          <p:cNvPr id="12" name="Picture 11">
            <a:extLst>
              <a:ext uri="{FF2B5EF4-FFF2-40B4-BE49-F238E27FC236}">
                <a16:creationId xmlns:a16="http://schemas.microsoft.com/office/drawing/2014/main" id="{4E8182B6-D3DF-E54D-B501-1C7264BF1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99" y="2594273"/>
            <a:ext cx="1906725" cy="1843431"/>
          </a:xfrm>
          <a:prstGeom prst="rect">
            <a:avLst/>
          </a:prstGeom>
        </p:spPr>
      </p:pic>
      <p:pic>
        <p:nvPicPr>
          <p:cNvPr id="13" name="Picture 12">
            <a:extLst>
              <a:ext uri="{FF2B5EF4-FFF2-40B4-BE49-F238E27FC236}">
                <a16:creationId xmlns:a16="http://schemas.microsoft.com/office/drawing/2014/main" id="{C236B0BE-9FE4-D849-93D4-05497C80E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311" y="2492645"/>
            <a:ext cx="1906725" cy="2043372"/>
          </a:xfrm>
          <a:prstGeom prst="rect">
            <a:avLst/>
          </a:prstGeom>
        </p:spPr>
      </p:pic>
      <p:grpSp>
        <p:nvGrpSpPr>
          <p:cNvPr id="14" name="Group 13">
            <a:extLst>
              <a:ext uri="{FF2B5EF4-FFF2-40B4-BE49-F238E27FC236}">
                <a16:creationId xmlns:a16="http://schemas.microsoft.com/office/drawing/2014/main" id="{022724CB-AB0E-504C-9195-075640CB2FE9}"/>
              </a:ext>
            </a:extLst>
          </p:cNvPr>
          <p:cNvGrpSpPr/>
          <p:nvPr/>
        </p:nvGrpSpPr>
        <p:grpSpPr>
          <a:xfrm>
            <a:off x="9235712" y="2492645"/>
            <a:ext cx="1524465" cy="2074600"/>
            <a:chOff x="5161760" y="1820604"/>
            <a:chExt cx="1371600" cy="1592243"/>
          </a:xfrm>
        </p:grpSpPr>
        <p:pic>
          <p:nvPicPr>
            <p:cNvPr id="15" name="Picture 14" descr="A close up of a logo&#10;&#10;Description automatically generated">
              <a:extLst>
                <a:ext uri="{FF2B5EF4-FFF2-40B4-BE49-F238E27FC236}">
                  <a16:creationId xmlns:a16="http://schemas.microsoft.com/office/drawing/2014/main" id="{18339A8C-0C10-444A-BFAF-8D68FD65DF8C}"/>
                </a:ext>
              </a:extLst>
            </p:cNvPr>
            <p:cNvPicPr>
              <a:picLocks noChangeAspect="1"/>
            </p:cNvPicPr>
            <p:nvPr/>
          </p:nvPicPr>
          <p:blipFill rotWithShape="1">
            <a:blip r:embed="rId5"/>
            <a:srcRect t="54313"/>
            <a:stretch/>
          </p:blipFill>
          <p:spPr>
            <a:xfrm>
              <a:off x="5161760" y="2646946"/>
              <a:ext cx="1371600" cy="765901"/>
            </a:xfrm>
            <a:prstGeom prst="rect">
              <a:avLst/>
            </a:prstGeom>
          </p:spPr>
        </p:pic>
        <p:pic>
          <p:nvPicPr>
            <p:cNvPr id="16" name="Picture 15" descr="A picture containing room, gambling house, scene, pool table&#10;&#10;Description automatically generated">
              <a:extLst>
                <a:ext uri="{FF2B5EF4-FFF2-40B4-BE49-F238E27FC236}">
                  <a16:creationId xmlns:a16="http://schemas.microsoft.com/office/drawing/2014/main" id="{DE9BCB3B-3A06-6648-9AC8-42DFCE67E1AD}"/>
                </a:ext>
              </a:extLst>
            </p:cNvPr>
            <p:cNvPicPr>
              <a:picLocks noChangeAspect="1"/>
            </p:cNvPicPr>
            <p:nvPr/>
          </p:nvPicPr>
          <p:blipFill>
            <a:blip r:embed="rId6"/>
            <a:stretch>
              <a:fillRect/>
            </a:stretch>
          </p:blipFill>
          <p:spPr>
            <a:xfrm>
              <a:off x="5339783" y="1820604"/>
              <a:ext cx="959928" cy="853269"/>
            </a:xfrm>
            <a:prstGeom prst="rect">
              <a:avLst/>
            </a:prstGeom>
          </p:spPr>
        </p:pic>
      </p:grpSp>
      <p:sp>
        <p:nvSpPr>
          <p:cNvPr id="17" name="Content Placeholder 2">
            <a:extLst>
              <a:ext uri="{FF2B5EF4-FFF2-40B4-BE49-F238E27FC236}">
                <a16:creationId xmlns:a16="http://schemas.microsoft.com/office/drawing/2014/main" id="{AEFF080F-F0DA-4C4D-BB30-D538CA699FF0}"/>
              </a:ext>
            </a:extLst>
          </p:cNvPr>
          <p:cNvSpPr txBox="1">
            <a:spLocks/>
          </p:cNvSpPr>
          <p:nvPr/>
        </p:nvSpPr>
        <p:spPr>
          <a:xfrm>
            <a:off x="789571" y="4814627"/>
            <a:ext cx="3514800" cy="2043372"/>
          </a:xfrm>
          <a:prstGeom prst="rect">
            <a:avLst/>
          </a:prstGeom>
        </p:spPr>
        <p:txBody>
          <a:bodyPr vert="horz" lIns="0" tIns="0" rIns="0" bIns="0" rtlCol="0" anchor="t">
            <a:noAutofit/>
          </a:bodyPr>
          <a:lstStyle>
            <a:lvl1pPr marL="285750" indent="-285750" algn="l" defTabSz="914334" rtl="0" eaLnBrk="1" latinLnBrk="0" hangingPunct="1">
              <a:lnSpc>
                <a:spcPct val="90000"/>
              </a:lnSpc>
              <a:spcBef>
                <a:spcPts val="999"/>
              </a:spcBef>
              <a:buFont typeface="Arial" panose="020B0604020202020204" pitchFamily="34" charset="0"/>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34" rtl="0" eaLnBrk="1" fontAlgn="auto" latinLnBrk="0" hangingPunct="1">
              <a:lnSpc>
                <a:spcPct val="100000"/>
              </a:lnSpc>
              <a:spcBef>
                <a:spcPts val="999"/>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Century Gothic" charset="0"/>
              </a:rPr>
              <a:t>The “next paradigm” of innovation is digital and rooted in consumer-centric design. </a:t>
            </a:r>
          </a:p>
        </p:txBody>
      </p:sp>
      <p:sp>
        <p:nvSpPr>
          <p:cNvPr id="18" name="TextBox 17">
            <a:extLst>
              <a:ext uri="{FF2B5EF4-FFF2-40B4-BE49-F238E27FC236}">
                <a16:creationId xmlns:a16="http://schemas.microsoft.com/office/drawing/2014/main" id="{29A0A058-E11A-9B4A-BD50-FA46E48B36BC}"/>
              </a:ext>
            </a:extLst>
          </p:cNvPr>
          <p:cNvSpPr txBox="1"/>
          <p:nvPr/>
        </p:nvSpPr>
        <p:spPr>
          <a:xfrm>
            <a:off x="4515059" y="4814627"/>
            <a:ext cx="3514799" cy="1015663"/>
          </a:xfrm>
          <a:prstGeom prst="rect">
            <a:avLst/>
          </a:prstGeom>
          <a:noFill/>
        </p:spPr>
        <p:txBody>
          <a:bodyPr wrap="square" lIns="0" tIns="0" rIns="0" bIns="0" rtlCol="0" anchor="t">
            <a:noAutofit/>
          </a:bodyPr>
          <a:lstStyle/>
          <a:p>
            <a:pPr marL="0" marR="0" lvl="0" indent="0" algn="ctr" defTabSz="914400" eaLnBrk="1" fontAlgn="auto" latinLnBrk="0" hangingPunct="1">
              <a:spcBef>
                <a:spcPts val="0"/>
              </a:spcBef>
              <a:spcAft>
                <a:spcPts val="0"/>
              </a:spcAft>
              <a:buClrTx/>
              <a:buSzTx/>
              <a:buFontTx/>
              <a:buNone/>
              <a:tabLst/>
              <a:defRPr/>
            </a:pPr>
            <a:r>
              <a:rPr kumimoji="0" lang="en-US" sz="1800" b="0" i="0" u="none" strike="noStrike" kern="0" cap="none" spc="0" normalizeH="0" baseline="0" noProof="0" dirty="0">
                <a:ln>
                  <a:noFill/>
                </a:ln>
                <a:solidFill>
                  <a:schemeClr val="bg2"/>
                </a:solidFill>
                <a:effectLst/>
                <a:uLnTx/>
                <a:uFillTx/>
              </a:rPr>
              <a:t>Blockchain technology works better as the basis of application design.</a:t>
            </a:r>
          </a:p>
        </p:txBody>
      </p:sp>
      <p:sp>
        <p:nvSpPr>
          <p:cNvPr id="19" name="Content Placeholder 2">
            <a:extLst>
              <a:ext uri="{FF2B5EF4-FFF2-40B4-BE49-F238E27FC236}">
                <a16:creationId xmlns:a16="http://schemas.microsoft.com/office/drawing/2014/main" id="{DD982FB4-F540-B64F-84B7-230439FC0551}"/>
              </a:ext>
            </a:extLst>
          </p:cNvPr>
          <p:cNvSpPr txBox="1">
            <a:spLocks/>
          </p:cNvSpPr>
          <p:nvPr/>
        </p:nvSpPr>
        <p:spPr>
          <a:xfrm>
            <a:off x="8240546" y="4814627"/>
            <a:ext cx="3514799" cy="2043373"/>
          </a:xfrm>
          <a:prstGeom prst="rect">
            <a:avLst/>
          </a:prstGeom>
        </p:spPr>
        <p:txBody>
          <a:bodyPr vert="horz" lIns="0" tIns="0" rIns="0" bIns="0" rtlCol="0" anchor="t">
            <a:noAutofit/>
          </a:bodyPr>
          <a:lstStyle>
            <a:lvl1pPr marL="285750" indent="-285750" algn="l" defTabSz="914334" rtl="0" eaLnBrk="1" latinLnBrk="0" hangingPunct="1">
              <a:lnSpc>
                <a:spcPct val="90000"/>
              </a:lnSpc>
              <a:spcBef>
                <a:spcPts val="999"/>
              </a:spcBef>
              <a:buFont typeface="Arial" panose="020B0604020202020204" pitchFamily="34" charset="0"/>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34" rtl="0" eaLnBrk="1" fontAlgn="auto" latinLnBrk="0" hangingPunct="1">
              <a:lnSpc>
                <a:spcPct val="100000"/>
              </a:lnSpc>
              <a:spcBef>
                <a:spcPts val="999"/>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Century Gothic" charset="0"/>
              </a:rPr>
              <a:t>If the value is “off-chain” so is the business case.</a:t>
            </a:r>
          </a:p>
        </p:txBody>
      </p:sp>
    </p:spTree>
    <p:extLst>
      <p:ext uri="{BB962C8B-B14F-4D97-AF65-F5344CB8AC3E}">
        <p14:creationId xmlns:p14="http://schemas.microsoft.com/office/powerpoint/2010/main" val="424188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7D06-95E3-184E-A009-314CCC7D86D2}"/>
              </a:ext>
            </a:extLst>
          </p:cNvPr>
          <p:cNvSpPr>
            <a:spLocks noGrp="1"/>
          </p:cNvSpPr>
          <p:nvPr>
            <p:ph type="title"/>
          </p:nvPr>
        </p:nvSpPr>
        <p:spPr>
          <a:xfrm>
            <a:off x="854699" y="1153918"/>
            <a:ext cx="10505818" cy="1028700"/>
          </a:xfrm>
        </p:spPr>
        <p:txBody>
          <a:bodyPr/>
          <a:lstStyle/>
          <a:p>
            <a:r>
              <a:rPr lang="en-US" sz="3200" dirty="0"/>
              <a:t>We Talked to Our Customers About Trends in Innovation </a:t>
            </a:r>
          </a:p>
        </p:txBody>
      </p:sp>
      <p:sp>
        <p:nvSpPr>
          <p:cNvPr id="3" name="Slide Number Placeholder 2">
            <a:extLst>
              <a:ext uri="{FF2B5EF4-FFF2-40B4-BE49-F238E27FC236}">
                <a16:creationId xmlns:a16="http://schemas.microsoft.com/office/drawing/2014/main" id="{73441967-ED34-ED4B-9681-BA3E79362474}"/>
              </a:ext>
            </a:extLst>
          </p:cNvPr>
          <p:cNvSpPr>
            <a:spLocks noGrp="1"/>
          </p:cNvSpPr>
          <p:nvPr>
            <p:ph type="sldNum" sz="quarter" idx="10"/>
          </p:nvPr>
        </p:nvSpPr>
        <p:spPr/>
        <p:txBody>
          <a:bodyPr/>
          <a:lstStyle/>
          <a:p>
            <a:fld id="{D8D877B3-D348-4611-9BDB-C5374591D951}" type="slidenum">
              <a:rPr lang="en-US" smtClean="0"/>
              <a:pPr/>
              <a:t>6</a:t>
            </a:fld>
            <a:endParaRPr lang="en-US" dirty="0"/>
          </a:p>
        </p:txBody>
      </p:sp>
      <p:sp>
        <p:nvSpPr>
          <p:cNvPr id="20" name="Oval 19">
            <a:extLst>
              <a:ext uri="{FF2B5EF4-FFF2-40B4-BE49-F238E27FC236}">
                <a16:creationId xmlns:a16="http://schemas.microsoft.com/office/drawing/2014/main" id="{3BEC11A7-F1C2-434D-99E2-B1AA99CEA6DF}"/>
              </a:ext>
            </a:extLst>
          </p:cNvPr>
          <p:cNvSpPr/>
          <p:nvPr/>
        </p:nvSpPr>
        <p:spPr>
          <a:xfrm>
            <a:off x="4604716" y="3784250"/>
            <a:ext cx="248599" cy="248599"/>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21" name="Oval 20">
            <a:extLst>
              <a:ext uri="{FF2B5EF4-FFF2-40B4-BE49-F238E27FC236}">
                <a16:creationId xmlns:a16="http://schemas.microsoft.com/office/drawing/2014/main" id="{A1B268AC-EE8F-1447-94C7-1DCE63EF33EA}"/>
              </a:ext>
            </a:extLst>
          </p:cNvPr>
          <p:cNvSpPr/>
          <p:nvPr/>
        </p:nvSpPr>
        <p:spPr>
          <a:xfrm>
            <a:off x="4321094" y="3399002"/>
            <a:ext cx="326436" cy="326436"/>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BC32F341-130F-0240-9033-F562F7643FA6}"/>
              </a:ext>
            </a:extLst>
          </p:cNvPr>
          <p:cNvSpPr/>
          <p:nvPr/>
        </p:nvSpPr>
        <p:spPr>
          <a:xfrm>
            <a:off x="1222932" y="2088293"/>
            <a:ext cx="3316303" cy="1579852"/>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pic>
        <p:nvPicPr>
          <p:cNvPr id="23" name="Picture 22">
            <a:extLst>
              <a:ext uri="{FF2B5EF4-FFF2-40B4-BE49-F238E27FC236}">
                <a16:creationId xmlns:a16="http://schemas.microsoft.com/office/drawing/2014/main" id="{AC3C5505-A7C2-C141-B6D6-EB5C727E8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682" y="3895049"/>
            <a:ext cx="3149249" cy="2043474"/>
          </a:xfrm>
          <a:prstGeom prst="rect">
            <a:avLst/>
          </a:prstGeom>
        </p:spPr>
      </p:pic>
      <p:sp>
        <p:nvSpPr>
          <p:cNvPr id="24" name="TextBox 23">
            <a:extLst>
              <a:ext uri="{FF2B5EF4-FFF2-40B4-BE49-F238E27FC236}">
                <a16:creationId xmlns:a16="http://schemas.microsoft.com/office/drawing/2014/main" id="{3BC46F3E-8997-1247-84B7-4DD723780C9A}"/>
              </a:ext>
            </a:extLst>
          </p:cNvPr>
          <p:cNvSpPr txBox="1"/>
          <p:nvPr/>
        </p:nvSpPr>
        <p:spPr>
          <a:xfrm>
            <a:off x="1498970" y="2366987"/>
            <a:ext cx="2712811" cy="61909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lumMod val="50000"/>
                  </a:srgbClr>
                </a:solidFill>
                <a:effectLst/>
                <a:uLnTx/>
                <a:uFillTx/>
              </a:rPr>
              <a:t>“Can’t we just have one system of record?”</a:t>
            </a:r>
          </a:p>
        </p:txBody>
      </p:sp>
      <p:sp>
        <p:nvSpPr>
          <p:cNvPr id="25" name="TextBox 24">
            <a:extLst>
              <a:ext uri="{FF2B5EF4-FFF2-40B4-BE49-F238E27FC236}">
                <a16:creationId xmlns:a16="http://schemas.microsoft.com/office/drawing/2014/main" id="{FF910142-A94B-4444-98C4-5FC13568CDAB}"/>
              </a:ext>
            </a:extLst>
          </p:cNvPr>
          <p:cNvSpPr txBox="1"/>
          <p:nvPr/>
        </p:nvSpPr>
        <p:spPr>
          <a:xfrm rot="21171926">
            <a:off x="1959251" y="4033709"/>
            <a:ext cx="2298292" cy="104976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lumMod val="50000"/>
                  </a:srgbClr>
                </a:solidFill>
                <a:effectLst/>
                <a:uLnTx/>
                <a:uFillTx/>
              </a:rPr>
              <a:t>“Efficiency’s great, but how can we get </a:t>
            </a:r>
            <a:r>
              <a:rPr kumimoji="0" lang="en-US" sz="2000" b="1" i="0" u="none" strike="noStrike" kern="0" cap="none" spc="0" normalizeH="0" baseline="0" noProof="0" dirty="0">
                <a:ln>
                  <a:noFill/>
                </a:ln>
                <a:solidFill>
                  <a:srgbClr val="FFFFFF">
                    <a:lumMod val="50000"/>
                  </a:srgbClr>
                </a:solidFill>
                <a:effectLst/>
                <a:uLnTx/>
                <a:uFillTx/>
              </a:rPr>
              <a:t>real</a:t>
            </a:r>
            <a:r>
              <a:rPr kumimoji="0" lang="en-US" sz="2000" b="0" i="0" u="none" strike="noStrike" kern="0" cap="none" spc="0" normalizeH="0" baseline="0" noProof="0" dirty="0">
                <a:ln>
                  <a:noFill/>
                </a:ln>
                <a:solidFill>
                  <a:srgbClr val="FFFFFF">
                    <a:lumMod val="50000"/>
                  </a:srgbClr>
                </a:solidFill>
                <a:effectLst/>
                <a:uLnTx/>
                <a:uFillTx/>
              </a:rPr>
              <a:t> change?”</a:t>
            </a:r>
          </a:p>
        </p:txBody>
      </p:sp>
      <p:sp>
        <p:nvSpPr>
          <p:cNvPr id="26" name="TextBox 25">
            <a:extLst>
              <a:ext uri="{FF2B5EF4-FFF2-40B4-BE49-F238E27FC236}">
                <a16:creationId xmlns:a16="http://schemas.microsoft.com/office/drawing/2014/main" id="{92425928-F411-FC43-B23A-F70031F0FB5E}"/>
              </a:ext>
            </a:extLst>
          </p:cNvPr>
          <p:cNvSpPr txBox="1"/>
          <p:nvPr/>
        </p:nvSpPr>
        <p:spPr>
          <a:xfrm>
            <a:off x="5053553" y="2489656"/>
            <a:ext cx="1519688" cy="88826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lumMod val="50000"/>
                  </a:srgbClr>
                </a:solidFill>
                <a:effectLst/>
                <a:uLnTx/>
                <a:uFillTx/>
              </a:rPr>
              <a:t>“I just want to stop bad transactions before they happen.” </a:t>
            </a:r>
          </a:p>
        </p:txBody>
      </p:sp>
      <p:sp>
        <p:nvSpPr>
          <p:cNvPr id="27" name="TextBox 26">
            <a:extLst>
              <a:ext uri="{FF2B5EF4-FFF2-40B4-BE49-F238E27FC236}">
                <a16:creationId xmlns:a16="http://schemas.microsoft.com/office/drawing/2014/main" id="{D3952951-AC41-C547-BE60-F456D1E7A9EA}"/>
              </a:ext>
            </a:extLst>
          </p:cNvPr>
          <p:cNvSpPr txBox="1"/>
          <p:nvPr/>
        </p:nvSpPr>
        <p:spPr>
          <a:xfrm>
            <a:off x="1542230" y="2986077"/>
            <a:ext cx="2635306" cy="61909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lumMod val="50000"/>
                  </a:srgbClr>
                </a:solidFill>
                <a:effectLst/>
                <a:uLnTx/>
                <a:uFillTx/>
              </a:rPr>
              <a:t>“Yes, but my hands are tied with my EHR.”</a:t>
            </a:r>
          </a:p>
        </p:txBody>
      </p:sp>
      <p:sp>
        <p:nvSpPr>
          <p:cNvPr id="28" name="TextBox 27">
            <a:extLst>
              <a:ext uri="{FF2B5EF4-FFF2-40B4-BE49-F238E27FC236}">
                <a16:creationId xmlns:a16="http://schemas.microsoft.com/office/drawing/2014/main" id="{44F55A5E-3FCD-5746-A895-60C1C927F962}"/>
              </a:ext>
            </a:extLst>
          </p:cNvPr>
          <p:cNvSpPr txBox="1"/>
          <p:nvPr/>
        </p:nvSpPr>
        <p:spPr>
          <a:xfrm>
            <a:off x="7942285" y="2412505"/>
            <a:ext cx="2747389" cy="104976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lumMod val="50000"/>
                  </a:srgbClr>
                </a:solidFill>
                <a:effectLst/>
                <a:uLnTx/>
                <a:uFillTx/>
              </a:rPr>
              <a:t>“I would accept a reduced rate for instant settlement.” </a:t>
            </a:r>
          </a:p>
        </p:txBody>
      </p:sp>
      <p:sp>
        <p:nvSpPr>
          <p:cNvPr id="29" name="TextBox 28">
            <a:extLst>
              <a:ext uri="{FF2B5EF4-FFF2-40B4-BE49-F238E27FC236}">
                <a16:creationId xmlns:a16="http://schemas.microsoft.com/office/drawing/2014/main" id="{049B9962-9C70-224D-B0FD-735C21DCFFA6}"/>
              </a:ext>
            </a:extLst>
          </p:cNvPr>
          <p:cNvSpPr txBox="1"/>
          <p:nvPr/>
        </p:nvSpPr>
        <p:spPr>
          <a:xfrm rot="458287">
            <a:off x="8142716" y="4118874"/>
            <a:ext cx="2327089" cy="88826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lumMod val="50000"/>
                  </a:srgbClr>
                </a:solidFill>
                <a:effectLst/>
                <a:uLnTx/>
                <a:uFillTx/>
              </a:rPr>
              <a:t>“What works for them doesn’t work for me, because our business is different.”</a:t>
            </a:r>
          </a:p>
        </p:txBody>
      </p:sp>
      <p:sp>
        <p:nvSpPr>
          <p:cNvPr id="30" name="Oval 29">
            <a:extLst>
              <a:ext uri="{FF2B5EF4-FFF2-40B4-BE49-F238E27FC236}">
                <a16:creationId xmlns:a16="http://schemas.microsoft.com/office/drawing/2014/main" id="{6BD6D0AD-B94E-2B44-9368-567DBE4ADDFC}"/>
              </a:ext>
            </a:extLst>
          </p:cNvPr>
          <p:cNvSpPr/>
          <p:nvPr/>
        </p:nvSpPr>
        <p:spPr>
          <a:xfrm>
            <a:off x="4844552" y="2252640"/>
            <a:ext cx="1871102" cy="1579852"/>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31" name="Oval 30">
            <a:extLst>
              <a:ext uri="{FF2B5EF4-FFF2-40B4-BE49-F238E27FC236}">
                <a16:creationId xmlns:a16="http://schemas.microsoft.com/office/drawing/2014/main" id="{E4A25A6F-EBD6-6F4C-BFC0-272EDCEDA4A6}"/>
              </a:ext>
            </a:extLst>
          </p:cNvPr>
          <p:cNvSpPr/>
          <p:nvPr/>
        </p:nvSpPr>
        <p:spPr>
          <a:xfrm rot="21135110">
            <a:off x="1850927" y="3799426"/>
            <a:ext cx="2610286" cy="1731429"/>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32" name="Oval 31">
            <a:extLst>
              <a:ext uri="{FF2B5EF4-FFF2-40B4-BE49-F238E27FC236}">
                <a16:creationId xmlns:a16="http://schemas.microsoft.com/office/drawing/2014/main" id="{72C8CD2D-DE0C-7044-8EE2-19856F338789}"/>
              </a:ext>
            </a:extLst>
          </p:cNvPr>
          <p:cNvSpPr/>
          <p:nvPr/>
        </p:nvSpPr>
        <p:spPr>
          <a:xfrm>
            <a:off x="7652765" y="2088293"/>
            <a:ext cx="3316303" cy="1579852"/>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33" name="Oval 32">
            <a:extLst>
              <a:ext uri="{FF2B5EF4-FFF2-40B4-BE49-F238E27FC236}">
                <a16:creationId xmlns:a16="http://schemas.microsoft.com/office/drawing/2014/main" id="{5A470C27-3392-7645-B413-F3D59A9E1472}"/>
              </a:ext>
            </a:extLst>
          </p:cNvPr>
          <p:cNvSpPr/>
          <p:nvPr/>
        </p:nvSpPr>
        <p:spPr>
          <a:xfrm>
            <a:off x="7135269" y="3576110"/>
            <a:ext cx="248599" cy="248599"/>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34" name="Oval 33">
            <a:extLst>
              <a:ext uri="{FF2B5EF4-FFF2-40B4-BE49-F238E27FC236}">
                <a16:creationId xmlns:a16="http://schemas.microsoft.com/office/drawing/2014/main" id="{21E9179C-E6F1-9042-8591-E628D4ED4A3B}"/>
              </a:ext>
            </a:extLst>
          </p:cNvPr>
          <p:cNvSpPr/>
          <p:nvPr/>
        </p:nvSpPr>
        <p:spPr>
          <a:xfrm>
            <a:off x="7465116" y="3377093"/>
            <a:ext cx="326436" cy="326436"/>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
        <p:nvSpPr>
          <p:cNvPr id="35" name="Oval 34">
            <a:extLst>
              <a:ext uri="{FF2B5EF4-FFF2-40B4-BE49-F238E27FC236}">
                <a16:creationId xmlns:a16="http://schemas.microsoft.com/office/drawing/2014/main" id="{04C79CAB-2F5F-1E47-A664-F47D4760215D}"/>
              </a:ext>
            </a:extLst>
          </p:cNvPr>
          <p:cNvSpPr/>
          <p:nvPr/>
        </p:nvSpPr>
        <p:spPr>
          <a:xfrm rot="458287">
            <a:off x="7777500" y="3902157"/>
            <a:ext cx="3072770" cy="1579852"/>
          </a:xfrm>
          <a:prstGeom prst="ellipse">
            <a:avLst/>
          </a:prstGeom>
          <a:noFill/>
          <a:ln w="57150" cap="flat" cmpd="sng" algn="ctr">
            <a:solidFill>
              <a:srgbClr val="55C1E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1450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11AC778-6447-DD41-A7C5-5A39DF0A6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117702" y="-523994"/>
            <a:ext cx="9089318" cy="6059545"/>
          </a:xfrm>
          <a:prstGeom prst="ellipse">
            <a:avLst/>
          </a:prstGeom>
          <a:solidFill>
            <a:srgbClr val="FFFFFF"/>
          </a:solidFill>
          <a:ln>
            <a:noFill/>
          </a:ln>
        </p:spPr>
      </p:pic>
      <p:pic>
        <p:nvPicPr>
          <p:cNvPr id="13" name="Picture Placeholder 12" descr="A group of people sitting at a table using a computer&#10;&#10;Description automatically generated">
            <a:extLst>
              <a:ext uri="{FF2B5EF4-FFF2-40B4-BE49-F238E27FC236}">
                <a16:creationId xmlns:a16="http://schemas.microsoft.com/office/drawing/2014/main" id="{E4506236-03EF-2F43-9473-AA64ED07CD0D}"/>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6112" t="-5796" r="27326" b="5796"/>
          <a:stretch/>
        </p:blipFill>
        <p:spPr>
          <a:xfrm>
            <a:off x="4117702" y="-2038880"/>
            <a:ext cx="9089318" cy="9089318"/>
          </a:xfrm>
        </p:spPr>
      </p:pic>
      <p:sp>
        <p:nvSpPr>
          <p:cNvPr id="3" name="Title 2">
            <a:extLst>
              <a:ext uri="{FF2B5EF4-FFF2-40B4-BE49-F238E27FC236}">
                <a16:creationId xmlns:a16="http://schemas.microsoft.com/office/drawing/2014/main" id="{B24B8EC4-D50B-994A-9996-70422B3F4E0C}"/>
              </a:ext>
            </a:extLst>
          </p:cNvPr>
          <p:cNvSpPr>
            <a:spLocks noGrp="1"/>
          </p:cNvSpPr>
          <p:nvPr>
            <p:ph type="title"/>
          </p:nvPr>
        </p:nvSpPr>
        <p:spPr>
          <a:xfrm>
            <a:off x="863325" y="3032614"/>
            <a:ext cx="5232676" cy="1783443"/>
          </a:xfrm>
          <a:effectLst>
            <a:outerShdw dist="50800" dir="2700000" algn="tl" rotWithShape="0">
              <a:schemeClr val="accent1">
                <a:alpha val="80000"/>
              </a:schemeClr>
            </a:outerShdw>
          </a:effectLst>
        </p:spPr>
        <p:txBody>
          <a:bodyPr/>
          <a:lstStyle/>
          <a:p>
            <a:r>
              <a:rPr lang="en-US" sz="4800" dirty="0"/>
              <a:t>Lasting innovation must create an incentive to change behavior.</a:t>
            </a:r>
          </a:p>
        </p:txBody>
      </p:sp>
      <p:sp>
        <p:nvSpPr>
          <p:cNvPr id="4" name="Slide Number Placeholder 3">
            <a:extLst>
              <a:ext uri="{FF2B5EF4-FFF2-40B4-BE49-F238E27FC236}">
                <a16:creationId xmlns:a16="http://schemas.microsoft.com/office/drawing/2014/main" id="{F42B85EB-FE6D-DD43-B67F-B3CCEAE5AF41}"/>
              </a:ext>
            </a:extLst>
          </p:cNvPr>
          <p:cNvSpPr>
            <a:spLocks noGrp="1"/>
          </p:cNvSpPr>
          <p:nvPr>
            <p:ph type="sldNum" sz="quarter" idx="4"/>
          </p:nvPr>
        </p:nvSpPr>
        <p:spPr/>
        <p:txBody>
          <a:bodyPr/>
          <a:lstStyle/>
          <a:p>
            <a:fld id="{D8D877B3-D348-4611-9BDB-C5374591D951}" type="slidenum">
              <a:rPr lang="en-US" smtClean="0"/>
              <a:pPr/>
              <a:t>7</a:t>
            </a:fld>
            <a:endParaRPr lang="en-US"/>
          </a:p>
        </p:txBody>
      </p:sp>
    </p:spTree>
    <p:extLst>
      <p:ext uri="{BB962C8B-B14F-4D97-AF65-F5344CB8AC3E}">
        <p14:creationId xmlns:p14="http://schemas.microsoft.com/office/powerpoint/2010/main" val="31413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0B42C-DE35-AC4D-A1F6-47F32BE027FA}"/>
              </a:ext>
            </a:extLst>
          </p:cNvPr>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le 2">
            <a:extLst>
              <a:ext uri="{FF2B5EF4-FFF2-40B4-BE49-F238E27FC236}">
                <a16:creationId xmlns:a16="http://schemas.microsoft.com/office/drawing/2014/main" id="{14BDAAEB-2EE1-CF4E-9513-E6D65C37A54D}"/>
              </a:ext>
            </a:extLst>
          </p:cNvPr>
          <p:cNvSpPr>
            <a:spLocks noGrp="1"/>
          </p:cNvSpPr>
          <p:nvPr>
            <p:ph type="title"/>
          </p:nvPr>
        </p:nvSpPr>
        <p:spPr/>
        <p:txBody>
          <a:bodyPr/>
          <a:lstStyle/>
          <a:p>
            <a:r>
              <a:rPr lang="en-US" dirty="0"/>
              <a:t>What Market Forces Could Be so Powerful in Healthcare?</a:t>
            </a:r>
          </a:p>
        </p:txBody>
      </p:sp>
      <p:sp>
        <p:nvSpPr>
          <p:cNvPr id="7" name="Content Placeholder 4">
            <a:extLst>
              <a:ext uri="{FF2B5EF4-FFF2-40B4-BE49-F238E27FC236}">
                <a16:creationId xmlns:a16="http://schemas.microsoft.com/office/drawing/2014/main" id="{58E355D5-5ECB-2C46-B062-B7A98E5A7861}"/>
              </a:ext>
            </a:extLst>
          </p:cNvPr>
          <p:cNvSpPr txBox="1">
            <a:spLocks/>
          </p:cNvSpPr>
          <p:nvPr/>
        </p:nvSpPr>
        <p:spPr>
          <a:xfrm>
            <a:off x="854699" y="2562726"/>
            <a:ext cx="9833429" cy="2884220"/>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0" i="0" kern="1200">
                <a:solidFill>
                  <a:schemeClr val="tx1"/>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1" i="0" kern="1200">
                <a:solidFill>
                  <a:schemeClr val="accent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tx1">
                    <a:alpha val="70000"/>
                  </a:schemeClr>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Liquidity</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(noun)</a:t>
            </a:r>
          </a:p>
          <a:p>
            <a:pPr marL="295275" marR="0" lvl="0" indent="-295275"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how quickly an asset can be bought or sold in the market at a price reflecting its intrinsic value. In other words: the ease of converting it to cash.</a:t>
            </a:r>
          </a:p>
        </p:txBody>
      </p:sp>
    </p:spTree>
    <p:extLst>
      <p:ext uri="{BB962C8B-B14F-4D97-AF65-F5344CB8AC3E}">
        <p14:creationId xmlns:p14="http://schemas.microsoft.com/office/powerpoint/2010/main" val="184746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B6E3C-D4BE-A34B-AC85-5686DB6CDE6B}"/>
              </a:ext>
            </a:extLst>
          </p:cNvPr>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le 2">
            <a:extLst>
              <a:ext uri="{FF2B5EF4-FFF2-40B4-BE49-F238E27FC236}">
                <a16:creationId xmlns:a16="http://schemas.microsoft.com/office/drawing/2014/main" id="{CDAD8D49-D654-2A45-9316-420ED304C153}"/>
              </a:ext>
            </a:extLst>
          </p:cNvPr>
          <p:cNvSpPr>
            <a:spLocks noGrp="1"/>
          </p:cNvSpPr>
          <p:nvPr>
            <p:ph type="title"/>
          </p:nvPr>
        </p:nvSpPr>
        <p:spPr/>
        <p:txBody>
          <a:bodyPr/>
          <a:lstStyle/>
          <a:p>
            <a:r>
              <a:rPr lang="en-US" dirty="0"/>
              <a:t>Liquidity in Healthcare</a:t>
            </a:r>
          </a:p>
        </p:txBody>
      </p:sp>
      <p:sp>
        <p:nvSpPr>
          <p:cNvPr id="13" name="Content Placeholder 2">
            <a:extLst>
              <a:ext uri="{FF2B5EF4-FFF2-40B4-BE49-F238E27FC236}">
                <a16:creationId xmlns:a16="http://schemas.microsoft.com/office/drawing/2014/main" id="{7FF7735F-7A06-B845-B3CF-3957E7CD2EF3}"/>
              </a:ext>
            </a:extLst>
          </p:cNvPr>
          <p:cNvSpPr txBox="1">
            <a:spLocks/>
          </p:cNvSpPr>
          <p:nvPr/>
        </p:nvSpPr>
        <p:spPr>
          <a:xfrm>
            <a:off x="426720" y="2099818"/>
            <a:ext cx="11338559" cy="4290360"/>
          </a:xfrm>
          <a:prstGeom prst="rect">
            <a:avLst/>
          </a:prstGeom>
        </p:spPr>
        <p:txBody>
          <a:bodyPr vert="horz" lIns="0" tIns="0" rIns="0" bIns="0" rtlCol="0">
            <a:no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34" rtl="0" eaLnBrk="1" fontAlgn="auto" latinLnBrk="0" hangingPunct="1">
              <a:lnSpc>
                <a:spcPct val="90000"/>
              </a:lnSpc>
              <a:spcBef>
                <a:spcPts val="999"/>
              </a:spcBef>
              <a:spcAft>
                <a:spcPts val="0"/>
              </a:spcAft>
              <a:buClrTx/>
              <a:buSzTx/>
              <a:buFont typeface="Arial"/>
              <a:buNone/>
              <a:tabLst/>
              <a:defRPr/>
            </a:pPr>
            <a:r>
              <a:rPr kumimoji="0" lang="en-US" sz="3600" b="0" i="0" u="none" strike="noStrike" kern="1200" cap="none" spc="0" normalizeH="0" baseline="0" noProof="0">
                <a:ln>
                  <a:noFill/>
                </a:ln>
                <a:solidFill>
                  <a:srgbClr val="45E9A7"/>
                </a:solidFill>
                <a:effectLst/>
                <a:uLnTx/>
                <a:uFillTx/>
                <a:latin typeface="Century Gothic" charset="0"/>
              </a:rPr>
              <a:t>How easy is it to convert our assets </a:t>
            </a:r>
            <a:br>
              <a:rPr kumimoji="0" lang="en-US" sz="3600" b="0" i="0" u="none" strike="noStrike" kern="1200" cap="none" spc="0" normalizeH="0" baseline="0" noProof="0">
                <a:ln>
                  <a:noFill/>
                </a:ln>
                <a:solidFill>
                  <a:srgbClr val="45E9A7"/>
                </a:solidFill>
                <a:effectLst/>
                <a:uLnTx/>
                <a:uFillTx/>
                <a:latin typeface="Century Gothic" charset="0"/>
              </a:rPr>
            </a:br>
            <a:r>
              <a:rPr kumimoji="0" lang="en-US" sz="3600" b="0" i="0" u="none" strike="noStrike" kern="1200" cap="none" spc="0" normalizeH="0" baseline="0" noProof="0">
                <a:ln>
                  <a:noFill/>
                </a:ln>
                <a:solidFill>
                  <a:srgbClr val="45E9A7"/>
                </a:solidFill>
                <a:effectLst/>
                <a:uLnTx/>
                <a:uFillTx/>
                <a:latin typeface="Century Gothic" charset="0"/>
              </a:rPr>
              <a:t>into cash, or the equivalent?</a:t>
            </a:r>
            <a:endParaRPr kumimoji="0" lang="en-US" sz="3600" b="0" i="0" u="none" strike="noStrike" kern="1200" cap="none" spc="0" normalizeH="0" baseline="0" noProof="0" dirty="0">
              <a:ln>
                <a:noFill/>
              </a:ln>
              <a:solidFill>
                <a:srgbClr val="45E9A7"/>
              </a:solidFill>
              <a:effectLst/>
              <a:uLnTx/>
              <a:uFillTx/>
              <a:latin typeface="Century Gothic" charset="0"/>
            </a:endParaRPr>
          </a:p>
        </p:txBody>
      </p:sp>
      <p:sp>
        <p:nvSpPr>
          <p:cNvPr id="14" name="TextBox 13">
            <a:extLst>
              <a:ext uri="{FF2B5EF4-FFF2-40B4-BE49-F238E27FC236}">
                <a16:creationId xmlns:a16="http://schemas.microsoft.com/office/drawing/2014/main" id="{D2D70291-28CA-2C46-A74D-1B7248A1E9AC}"/>
              </a:ext>
            </a:extLst>
          </p:cNvPr>
          <p:cNvSpPr txBox="1"/>
          <p:nvPr/>
        </p:nvSpPr>
        <p:spPr>
          <a:xfrm>
            <a:off x="3594267" y="5241899"/>
            <a:ext cx="2242089"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Patient and Provider Identity Information</a:t>
            </a:r>
          </a:p>
        </p:txBody>
      </p:sp>
      <p:sp>
        <p:nvSpPr>
          <p:cNvPr id="15" name="TextBox 14">
            <a:extLst>
              <a:ext uri="{FF2B5EF4-FFF2-40B4-BE49-F238E27FC236}">
                <a16:creationId xmlns:a16="http://schemas.microsoft.com/office/drawing/2014/main" id="{D1612FE2-C926-2C43-90CE-4845A0725F51}"/>
              </a:ext>
            </a:extLst>
          </p:cNvPr>
          <p:cNvSpPr txBox="1"/>
          <p:nvPr/>
        </p:nvSpPr>
        <p:spPr>
          <a:xfrm>
            <a:off x="6552160" y="5241899"/>
            <a:ext cx="2242089"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Insurance and Financial Services</a:t>
            </a:r>
          </a:p>
        </p:txBody>
      </p:sp>
      <p:sp>
        <p:nvSpPr>
          <p:cNvPr id="16" name="TextBox 15">
            <a:extLst>
              <a:ext uri="{FF2B5EF4-FFF2-40B4-BE49-F238E27FC236}">
                <a16:creationId xmlns:a16="http://schemas.microsoft.com/office/drawing/2014/main" id="{32B3D090-C34A-F040-92DD-F146C1DC3B15}"/>
              </a:ext>
            </a:extLst>
          </p:cNvPr>
          <p:cNvSpPr txBox="1"/>
          <p:nvPr/>
        </p:nvSpPr>
        <p:spPr>
          <a:xfrm>
            <a:off x="9535105" y="5241899"/>
            <a:ext cx="1675017" cy="6463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Audits and Insights</a:t>
            </a:r>
          </a:p>
        </p:txBody>
      </p:sp>
      <p:pic>
        <p:nvPicPr>
          <p:cNvPr id="17" name="Picture 16">
            <a:extLst>
              <a:ext uri="{FF2B5EF4-FFF2-40B4-BE49-F238E27FC236}">
                <a16:creationId xmlns:a16="http://schemas.microsoft.com/office/drawing/2014/main" id="{4F0E9A07-2E6A-EA4D-AB06-8479379E86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785" y="3703193"/>
            <a:ext cx="924033" cy="1332384"/>
          </a:xfrm>
          <a:prstGeom prst="rect">
            <a:avLst/>
          </a:prstGeom>
        </p:spPr>
      </p:pic>
      <p:pic>
        <p:nvPicPr>
          <p:cNvPr id="18" name="Picture 17">
            <a:extLst>
              <a:ext uri="{FF2B5EF4-FFF2-40B4-BE49-F238E27FC236}">
                <a16:creationId xmlns:a16="http://schemas.microsoft.com/office/drawing/2014/main" id="{F5C66BD6-03FD-9043-86C0-C02334354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481" y="3890022"/>
            <a:ext cx="1579662" cy="958726"/>
          </a:xfrm>
          <a:prstGeom prst="rect">
            <a:avLst/>
          </a:prstGeom>
        </p:spPr>
      </p:pic>
      <p:pic>
        <p:nvPicPr>
          <p:cNvPr id="19" name="Picture 18">
            <a:extLst>
              <a:ext uri="{FF2B5EF4-FFF2-40B4-BE49-F238E27FC236}">
                <a16:creationId xmlns:a16="http://schemas.microsoft.com/office/drawing/2014/main" id="{B2FAC41F-9F42-A545-8285-FA317B82D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806" y="3842626"/>
            <a:ext cx="1394798" cy="1053518"/>
          </a:xfrm>
          <a:prstGeom prst="rect">
            <a:avLst/>
          </a:prstGeom>
        </p:spPr>
      </p:pic>
      <p:pic>
        <p:nvPicPr>
          <p:cNvPr id="20" name="Picture 19">
            <a:extLst>
              <a:ext uri="{FF2B5EF4-FFF2-40B4-BE49-F238E27FC236}">
                <a16:creationId xmlns:a16="http://schemas.microsoft.com/office/drawing/2014/main" id="{63B09B2D-777C-0A43-897D-FD71735AA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267" y="3703193"/>
            <a:ext cx="1134327" cy="1332384"/>
          </a:xfrm>
          <a:prstGeom prst="rect">
            <a:avLst/>
          </a:prstGeom>
        </p:spPr>
      </p:pic>
      <p:sp>
        <p:nvSpPr>
          <p:cNvPr id="21" name="TextBox 20">
            <a:extLst>
              <a:ext uri="{FF2B5EF4-FFF2-40B4-BE49-F238E27FC236}">
                <a16:creationId xmlns:a16="http://schemas.microsoft.com/office/drawing/2014/main" id="{9C3F4429-5540-CC46-B460-81A6D35E1443}"/>
              </a:ext>
            </a:extLst>
          </p:cNvPr>
          <p:cNvSpPr txBox="1"/>
          <p:nvPr/>
        </p:nvSpPr>
        <p:spPr>
          <a:xfrm>
            <a:off x="993504" y="5244287"/>
            <a:ext cx="2013234" cy="92333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21A6C"/>
                </a:solidFill>
                <a:effectLst/>
                <a:uLnTx/>
                <a:uFillTx/>
              </a:rPr>
              <a:t>Healthcare Goods and Services</a:t>
            </a:r>
          </a:p>
        </p:txBody>
      </p:sp>
    </p:spTree>
    <p:extLst>
      <p:ext uri="{BB962C8B-B14F-4D97-AF65-F5344CB8AC3E}">
        <p14:creationId xmlns:p14="http://schemas.microsoft.com/office/powerpoint/2010/main" val="3691553027"/>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605c4b26-9868-4bf9-9419-218ad66b7e3c" xsi:nil="true"/>
    <MigrationWizIdPermissionLevels xmlns="605c4b26-9868-4bf9-9419-218ad66b7e3c" xsi:nil="true"/>
    <MigrationWizId xmlns="605c4b26-9868-4bf9-9419-218ad66b7e3c" xsi:nil="true"/>
    <MigrationWizIdDocumentLibraryPermissions xmlns="605c4b26-9868-4bf9-9419-218ad66b7e3c" xsi:nil="true"/>
    <MigrationWizIdSecurityGroups xmlns="605c4b26-9868-4bf9-9419-218ad66b7e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7F0EE07AB0524FA4A5144F83F2E74E" ma:contentTypeVersion="18" ma:contentTypeDescription="Create a new document." ma:contentTypeScope="" ma:versionID="94f6b2c5db12ee8210a55cfce0269752">
  <xsd:schema xmlns:xsd="http://www.w3.org/2001/XMLSchema" xmlns:xs="http://www.w3.org/2001/XMLSchema" xmlns:p="http://schemas.microsoft.com/office/2006/metadata/properties" xmlns:ns3="605c4b26-9868-4bf9-9419-218ad66b7e3c" xmlns:ns4="056c88db-62cc-426f-a22e-9432de292dfd" targetNamespace="http://schemas.microsoft.com/office/2006/metadata/properties" ma:root="true" ma:fieldsID="124da04cc088e49ab203ab8e614bd4c9" ns3:_="" ns4:_="">
    <xsd:import namespace="605c4b26-9868-4bf9-9419-218ad66b7e3c"/>
    <xsd:import namespace="056c88db-62cc-426f-a22e-9432de292d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c4b26-9868-4bf9-9419-218ad66b7e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PermissionLevels" ma:index="13" nillable="true" ma:displayName="MigrationWizIdPermissionLevels" ma:internalName="MigrationWizIdPermissionLevels">
      <xsd:simpleType>
        <xsd:restriction base="dms:Text"/>
      </xsd:simpleType>
    </xsd:element>
    <xsd:element name="MigrationWizIdDocumentLibraryPermissions" ma:index="14" nillable="true" ma:displayName="MigrationWizIdDocumentLibraryPermissions" ma:internalName="MigrationWizIdDocumentLibraryPermissions">
      <xsd:simpleType>
        <xsd:restriction base="dms:Text"/>
      </xsd:simpleType>
    </xsd:element>
    <xsd:element name="MigrationWizIdSecurityGroups" ma:index="15" nillable="true" ma:displayName="MigrationWizIdSecurityGroups" ma:internalName="MigrationWizIdSecurityGroups">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6c88db-62cc-426f-a22e-9432de292d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B1825D-6A8C-4741-A946-444D22E91C94}">
  <ds:schemaRefs>
    <ds:schemaRef ds:uri="http://schemas.openxmlformats.org/package/2006/metadata/core-properties"/>
    <ds:schemaRef ds:uri="http://purl.org/dc/dcmitype/"/>
    <ds:schemaRef ds:uri="605c4b26-9868-4bf9-9419-218ad66b7e3c"/>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056c88db-62cc-426f-a22e-9432de292dfd"/>
    <ds:schemaRef ds:uri="http://www.w3.org/XML/1998/namespace"/>
  </ds:schemaRefs>
</ds:datastoreItem>
</file>

<file path=customXml/itemProps2.xml><?xml version="1.0" encoding="utf-8"?>
<ds:datastoreItem xmlns:ds="http://schemas.openxmlformats.org/officeDocument/2006/customXml" ds:itemID="{ADE10475-F1A3-4B56-A95D-AA77823D324A}">
  <ds:schemaRefs>
    <ds:schemaRef ds:uri="http://schemas.microsoft.com/sharepoint/v3/contenttype/forms"/>
  </ds:schemaRefs>
</ds:datastoreItem>
</file>

<file path=customXml/itemProps3.xml><?xml version="1.0" encoding="utf-8"?>
<ds:datastoreItem xmlns:ds="http://schemas.openxmlformats.org/officeDocument/2006/customXml" ds:itemID="{F356A02B-4987-4124-8910-9C43B6CBF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c4b26-9868-4bf9-9419-218ad66b7e3c"/>
    <ds:schemaRef ds:uri="056c88db-62cc-426f-a22e-9432de292d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342</TotalTime>
  <Words>1811</Words>
  <Application>Microsoft Office PowerPoint</Application>
  <PresentationFormat>Widescreen</PresentationFormat>
  <Paragraphs>241</Paragraphs>
  <Slides>21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Core Sans C 65</vt:lpstr>
      <vt:lpstr>CoreSansC-45Regular</vt:lpstr>
      <vt:lpstr>Times New Roman</vt:lpstr>
      <vt:lpstr>Prometo Medium</vt:lpstr>
      <vt:lpstr>Core Sans C 55</vt:lpstr>
      <vt:lpstr>Arial</vt:lpstr>
      <vt:lpstr>Century Gothic</vt:lpstr>
      <vt:lpstr>Calibri</vt:lpstr>
      <vt:lpstr>Wingdings</vt:lpstr>
      <vt:lpstr>Ravi Powerpoint Template</vt:lpstr>
      <vt:lpstr>PowerPoint Presentation</vt:lpstr>
      <vt:lpstr>PowerPoint Presentation</vt:lpstr>
      <vt:lpstr>Unparalleled Reach Across Healthcare</vt:lpstr>
      <vt:lpstr>Unparalleled Reach Across Healthcare</vt:lpstr>
      <vt:lpstr>What We’ve Learned</vt:lpstr>
      <vt:lpstr>We Talked to Our Customers About Trends in Innovation </vt:lpstr>
      <vt:lpstr>Lasting innovation must create an incentive to change behavior.</vt:lpstr>
      <vt:lpstr>What Market Forces Could Be so Powerful in Healthcare?</vt:lpstr>
      <vt:lpstr>Liquidity in Healthcare</vt:lpstr>
      <vt:lpstr>Liquidity in Healthcare</vt:lpstr>
      <vt:lpstr>Liquidity in Healthcare</vt:lpstr>
      <vt:lpstr>PowerPoint Presentation</vt:lpstr>
      <vt:lpstr>Where have we seen this type of decentralization before?</vt:lpstr>
      <vt:lpstr>MP3: Be Your Own Radio</vt:lpstr>
      <vt:lpstr>PowerPoint Presentation</vt:lpstr>
      <vt:lpstr>In Healthcare, Who Benefits From Liquidity?</vt:lpstr>
      <vt:lpstr>Ultimately, Liquidity Can Benefit the  Entire Healthcare System </vt:lpstr>
      <vt:lpstr>Information Liquidity Accelerates Decision Making</vt:lpstr>
      <vt:lpstr>Financial Liquidity Reduces Friction Between People and Businesses</vt:lpstr>
      <vt:lpstr>PowerPoint Presentation</vt:lpstr>
      <vt:lpstr>What’s next?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McKinley</dc:creator>
  <cp:lastModifiedBy>Zelee, Farlita</cp:lastModifiedBy>
  <cp:revision>14</cp:revision>
  <dcterms:created xsi:type="dcterms:W3CDTF">2020-09-16T18:52:27Z</dcterms:created>
  <dcterms:modified xsi:type="dcterms:W3CDTF">2020-09-24T21:15:12Z</dcterms:modified>
</cp:coreProperties>
</file>