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4"/>
  </p:sldMasterIdLst>
  <p:notesMasterIdLst>
    <p:notesMasterId r:id="rId23"/>
  </p:notesMasterIdLst>
  <p:sldIdLst>
    <p:sldId id="354" r:id="rId5"/>
    <p:sldId id="355" r:id="rId6"/>
    <p:sldId id="356" r:id="rId7"/>
    <p:sldId id="357" r:id="rId8"/>
    <p:sldId id="368" r:id="rId9"/>
    <p:sldId id="358" r:id="rId10"/>
    <p:sldId id="370" r:id="rId11"/>
    <p:sldId id="362" r:id="rId12"/>
    <p:sldId id="361" r:id="rId13"/>
    <p:sldId id="372" r:id="rId14"/>
    <p:sldId id="363" r:id="rId15"/>
    <p:sldId id="364" r:id="rId16"/>
    <p:sldId id="365" r:id="rId17"/>
    <p:sldId id="369" r:id="rId18"/>
    <p:sldId id="366" r:id="rId19"/>
    <p:sldId id="373" r:id="rId20"/>
    <p:sldId id="374" r:id="rId21"/>
    <p:sldId id="375" r:id="rId22"/>
  </p:sldIdLst>
  <p:sldSz cx="12192000" cy="6858000"/>
  <p:notesSz cx="6858000" cy="9144000"/>
  <p:embeddedFontLst>
    <p:embeddedFont>
      <p:font typeface="Prometo Medium" panose="020B0604020202020204" charset="0"/>
      <p:regular r:id="rId24"/>
      <p:bold r:id="rId25"/>
      <p:italic r:id="rId26"/>
      <p:boldItalic r:id="rId27"/>
    </p:embeddedFont>
    <p:embeddedFont>
      <p:font typeface="Trebuchet MS" panose="020B060302020202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Jelbaoui, Gwynne" initials="JG" lastIdx="1" clrIdx="1">
    <p:extLst>
      <p:ext uri="{19B8F6BF-5375-455C-9EA6-DF929625EA0E}">
        <p15:presenceInfo xmlns:p15="http://schemas.microsoft.com/office/powerpoint/2012/main" userId="S-1-5-21-365749239-1257169667-72670798-328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71120" autoAdjust="0"/>
  </p:normalViewPr>
  <p:slideViewPr>
    <p:cSldViewPr snapToGrid="0">
      <p:cViewPr varScale="1">
        <p:scale>
          <a:sx n="46" d="100"/>
          <a:sy n="46" d="100"/>
        </p:scale>
        <p:origin x="6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11/18/2021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a:t>
            </a:fld>
            <a:endParaRPr lang="en-US" dirty="0"/>
          </a:p>
        </p:txBody>
      </p:sp>
    </p:spTree>
    <p:extLst>
      <p:ext uri="{BB962C8B-B14F-4D97-AF65-F5344CB8AC3E}">
        <p14:creationId xmlns:p14="http://schemas.microsoft.com/office/powerpoint/2010/main" val="132316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12</a:t>
            </a:fld>
            <a:endParaRPr lang="en-US" dirty="0"/>
          </a:p>
        </p:txBody>
      </p:sp>
    </p:spTree>
    <p:extLst>
      <p:ext uri="{BB962C8B-B14F-4D97-AF65-F5344CB8AC3E}">
        <p14:creationId xmlns:p14="http://schemas.microsoft.com/office/powerpoint/2010/main" val="214148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13</a:t>
            </a:fld>
            <a:endParaRPr lang="en-US" dirty="0"/>
          </a:p>
        </p:txBody>
      </p:sp>
    </p:spTree>
    <p:extLst>
      <p:ext uri="{BB962C8B-B14F-4D97-AF65-F5344CB8AC3E}">
        <p14:creationId xmlns:p14="http://schemas.microsoft.com/office/powerpoint/2010/main" val="309245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14</a:t>
            </a:fld>
            <a:endParaRPr lang="en-US" dirty="0"/>
          </a:p>
        </p:txBody>
      </p:sp>
    </p:spTree>
    <p:extLst>
      <p:ext uri="{BB962C8B-B14F-4D97-AF65-F5344CB8AC3E}">
        <p14:creationId xmlns:p14="http://schemas.microsoft.com/office/powerpoint/2010/main" val="118092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15</a:t>
            </a:fld>
            <a:endParaRPr lang="en-US" dirty="0"/>
          </a:p>
        </p:txBody>
      </p:sp>
    </p:spTree>
    <p:extLst>
      <p:ext uri="{BB962C8B-B14F-4D97-AF65-F5344CB8AC3E}">
        <p14:creationId xmlns:p14="http://schemas.microsoft.com/office/powerpoint/2010/main" val="20865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4" name="Google Shape;27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3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10"/>
          </p:nvPr>
        </p:nvSpPr>
        <p:spPr/>
        <p:txBody>
          <a:bodyPr/>
          <a:lstStyle/>
          <a:p>
            <a:fld id="{F7DF604D-C3B7-41B7-992A-9AD867AC1F65}" type="slidenum">
              <a:rPr lang="en-US" smtClean="0"/>
              <a:pPr/>
              <a:t>4</a:t>
            </a:fld>
            <a:endParaRPr lang="en-US" dirty="0"/>
          </a:p>
        </p:txBody>
      </p:sp>
    </p:spTree>
    <p:extLst>
      <p:ext uri="{BB962C8B-B14F-4D97-AF65-F5344CB8AC3E}">
        <p14:creationId xmlns:p14="http://schemas.microsoft.com/office/powerpoint/2010/main" val="2045122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5</a:t>
            </a:fld>
            <a:endParaRPr lang="en-US" dirty="0"/>
          </a:p>
        </p:txBody>
      </p:sp>
    </p:spTree>
    <p:extLst>
      <p:ext uri="{BB962C8B-B14F-4D97-AF65-F5344CB8AC3E}">
        <p14:creationId xmlns:p14="http://schemas.microsoft.com/office/powerpoint/2010/main" val="425720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6</a:t>
            </a:fld>
            <a:endParaRPr lang="en-US" dirty="0"/>
          </a:p>
        </p:txBody>
      </p:sp>
    </p:spTree>
    <p:extLst>
      <p:ext uri="{BB962C8B-B14F-4D97-AF65-F5344CB8AC3E}">
        <p14:creationId xmlns:p14="http://schemas.microsoft.com/office/powerpoint/2010/main" val="389851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7</a:t>
            </a:fld>
            <a:endParaRPr lang="en-US" dirty="0"/>
          </a:p>
        </p:txBody>
      </p:sp>
    </p:spTree>
    <p:extLst>
      <p:ext uri="{BB962C8B-B14F-4D97-AF65-F5344CB8AC3E}">
        <p14:creationId xmlns:p14="http://schemas.microsoft.com/office/powerpoint/2010/main" val="730510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8</a:t>
            </a:fld>
            <a:endParaRPr lang="en-US" dirty="0"/>
          </a:p>
        </p:txBody>
      </p:sp>
    </p:spTree>
    <p:extLst>
      <p:ext uri="{BB962C8B-B14F-4D97-AF65-F5344CB8AC3E}">
        <p14:creationId xmlns:p14="http://schemas.microsoft.com/office/powerpoint/2010/main" val="628856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9</a:t>
            </a:fld>
            <a:endParaRPr lang="en-US" dirty="0"/>
          </a:p>
        </p:txBody>
      </p:sp>
    </p:spTree>
    <p:extLst>
      <p:ext uri="{BB962C8B-B14F-4D97-AF65-F5344CB8AC3E}">
        <p14:creationId xmlns:p14="http://schemas.microsoft.com/office/powerpoint/2010/main" val="422254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11</a:t>
            </a:fld>
            <a:endParaRPr lang="en-US" dirty="0"/>
          </a:p>
        </p:txBody>
      </p:sp>
    </p:spTree>
    <p:extLst>
      <p:ext uri="{BB962C8B-B14F-4D97-AF65-F5344CB8AC3E}">
        <p14:creationId xmlns:p14="http://schemas.microsoft.com/office/powerpoint/2010/main" val="250863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8.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8.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0781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6570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4432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85150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374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2345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6251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39263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834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3117060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0877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90908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63803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4224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76304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48389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55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409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6548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97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1372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01012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0766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48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4_Custom Layout">
  <p:cSld name="19_Custom Layout">
    <p:bg>
      <p:bgPr>
        <a:solidFill>
          <a:srgbClr val="1E22AA"/>
        </a:solidFill>
        <a:effectLst/>
      </p:bgPr>
    </p:bg>
    <p:spTree>
      <p:nvGrpSpPr>
        <p:cNvPr id="1" name="Shape 30"/>
        <p:cNvGrpSpPr/>
        <p:nvPr/>
      </p:nvGrpSpPr>
      <p:grpSpPr>
        <a:xfrm>
          <a:off x="0" y="0"/>
          <a:ext cx="0" cy="0"/>
          <a:chOff x="0" y="0"/>
          <a:chExt cx="0" cy="0"/>
        </a:xfrm>
      </p:grpSpPr>
      <p:sp>
        <p:nvSpPr>
          <p:cNvPr id="31" name="Google Shape;31;p28"/>
          <p:cNvSpPr>
            <a:spLocks noGrp="1"/>
          </p:cNvSpPr>
          <p:nvPr>
            <p:ph type="pic" idx="2"/>
          </p:nvPr>
        </p:nvSpPr>
        <p:spPr>
          <a:xfrm>
            <a:off x="4117702" y="-2038880"/>
            <a:ext cx="9089318" cy="9089318"/>
          </a:xfrm>
          <a:prstGeom prst="ellipse">
            <a:avLst/>
          </a:prstGeom>
          <a:gradFill>
            <a:gsLst>
              <a:gs pos="0">
                <a:srgbClr val="D8D8D8"/>
              </a:gs>
              <a:gs pos="99000">
                <a:srgbClr val="BFBFBF"/>
              </a:gs>
              <a:gs pos="100000">
                <a:srgbClr val="BFBFBF"/>
              </a:gs>
            </a:gsLst>
            <a:lin ang="5400000" scaled="0"/>
          </a:gradFill>
          <a:ln>
            <a:noFill/>
          </a:ln>
        </p:spPr>
        <p:txBody>
          <a:bodyPr spcFirstLastPara="1" wrap="square" lIns="0" tIns="0" rIns="0" bIns="0" anchor="ctr" anchorCtr="0">
            <a:normAutofit/>
          </a:bodyPr>
          <a:lstStyle>
            <a:lvl1pPr marR="0" lvl="0" algn="ctr" rtl="0">
              <a:lnSpc>
                <a:spcPct val="150000"/>
              </a:lnSpc>
              <a:spcBef>
                <a:spcPts val="10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50000"/>
              </a:lnSpc>
              <a:spcBef>
                <a:spcPts val="499"/>
              </a:spcBef>
              <a:spcAft>
                <a:spcPts val="0"/>
              </a:spcAft>
              <a:buClr>
                <a:srgbClr val="FF5A5A"/>
              </a:buClr>
              <a:buSzPts val="1200"/>
              <a:buFont typeface="Arial"/>
              <a:buNone/>
              <a:defRPr sz="1200" b="0" i="0" u="none" strike="noStrike" cap="none">
                <a:solidFill>
                  <a:srgbClr val="FF5A5A"/>
                </a:solidFill>
                <a:latin typeface="Century Gothic"/>
                <a:ea typeface="Century Gothic"/>
                <a:cs typeface="Century Gothic"/>
                <a:sym typeface="Century Gothic"/>
              </a:defRPr>
            </a:lvl2pPr>
            <a:lvl3pPr marR="0" lvl="2" algn="l" rtl="0">
              <a:lnSpc>
                <a:spcPct val="150000"/>
              </a:lnSpc>
              <a:spcBef>
                <a:spcPts val="499"/>
              </a:spcBef>
              <a:spcAft>
                <a:spcPts val="0"/>
              </a:spcAft>
              <a:buClr>
                <a:schemeClr val="lt2"/>
              </a:buClr>
              <a:buSzPts val="1600"/>
              <a:buFont typeface="Arial"/>
              <a:buNone/>
              <a:defRPr sz="1600" b="0" i="0" u="none" strike="noStrike" cap="none">
                <a:solidFill>
                  <a:schemeClr val="lt2"/>
                </a:solidFill>
                <a:latin typeface="Century Gothic"/>
                <a:ea typeface="Century Gothic"/>
                <a:cs typeface="Century Gothic"/>
                <a:sym typeface="Century Gothic"/>
              </a:defRPr>
            </a:lvl3pPr>
            <a:lvl4pPr marR="0" lvl="3" algn="l" rtl="0">
              <a:lnSpc>
                <a:spcPct val="150000"/>
              </a:lnSpc>
              <a:spcBef>
                <a:spcPts val="499"/>
              </a:spcBef>
              <a:spcAft>
                <a:spcPts val="0"/>
              </a:spcAft>
              <a:buClr>
                <a:schemeClr val="lt2"/>
              </a:buClr>
              <a:buSzPts val="1400"/>
              <a:buFont typeface="Arial"/>
              <a:buNone/>
              <a:defRPr sz="1400" b="0" i="0" u="none" strike="noStrike" cap="none">
                <a:solidFill>
                  <a:schemeClr val="lt2"/>
                </a:solidFill>
                <a:latin typeface="Century Gothic"/>
                <a:ea typeface="Century Gothic"/>
                <a:cs typeface="Century Gothic"/>
                <a:sym typeface="Century Gothic"/>
              </a:defRPr>
            </a:lvl4pPr>
            <a:lvl5pPr marR="0" lvl="4" algn="l" rtl="0">
              <a:lnSpc>
                <a:spcPct val="150000"/>
              </a:lnSpc>
              <a:spcBef>
                <a:spcPts val="499"/>
              </a:spcBef>
              <a:spcAft>
                <a:spcPts val="0"/>
              </a:spcAft>
              <a:buClr>
                <a:schemeClr val="lt2"/>
              </a:buClr>
              <a:buSzPts val="1200"/>
              <a:buFont typeface="Arial"/>
              <a:buNone/>
              <a:defRPr sz="1200" b="0" i="0" u="none" strike="noStrike" cap="none">
                <a:solidFill>
                  <a:schemeClr val="lt2"/>
                </a:solidFill>
                <a:latin typeface="Century Gothic"/>
                <a:ea typeface="Century Gothic"/>
                <a:cs typeface="Century Gothic"/>
                <a:sym typeface="Century Gothic"/>
              </a:defRPr>
            </a:lvl5pPr>
            <a:lvl6pPr marR="0" lvl="5"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 name="Google Shape;32;p28"/>
          <p:cNvSpPr txBox="1">
            <a:spLocks noGrp="1"/>
          </p:cNvSpPr>
          <p:nvPr>
            <p:ph type="title"/>
          </p:nvPr>
        </p:nvSpPr>
        <p:spPr>
          <a:xfrm>
            <a:off x="863324" y="2142277"/>
            <a:ext cx="4187371" cy="178344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5400"/>
              <a:buFont typeface="Arial"/>
              <a:buNone/>
              <a:defRPr sz="54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p28"/>
          <p:cNvPicPr preferRelativeResize="0"/>
          <p:nvPr/>
        </p:nvPicPr>
        <p:blipFill rotWithShape="1">
          <a:blip r:embed="rId2">
            <a:alphaModFix/>
          </a:blip>
          <a:srcRect l="39865"/>
          <a:stretch/>
        </p:blipFill>
        <p:spPr>
          <a:xfrm>
            <a:off x="810883" y="6188663"/>
            <a:ext cx="828818" cy="643457"/>
          </a:xfrm>
          <a:prstGeom prst="rect">
            <a:avLst/>
          </a:prstGeom>
          <a:noFill/>
          <a:ln>
            <a:noFill/>
          </a:ln>
        </p:spPr>
      </p:pic>
      <p:sp>
        <p:nvSpPr>
          <p:cNvPr id="34" name="Google Shape;34;p28"/>
          <p:cNvSpPr/>
          <p:nvPr/>
        </p:nvSpPr>
        <p:spPr>
          <a:xfrm>
            <a:off x="11432327" y="6318703"/>
            <a:ext cx="370114" cy="37011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5" name="Google Shape;35;p28"/>
          <p:cNvSpPr txBox="1">
            <a:spLocks noGrp="1"/>
          </p:cNvSpPr>
          <p:nvPr>
            <p:ph type="sldNum" idx="12"/>
          </p:nvPr>
        </p:nvSpPr>
        <p:spPr>
          <a:xfrm>
            <a:off x="11360517" y="6390178"/>
            <a:ext cx="513735" cy="227164"/>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32295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
        <p:nvSpPr>
          <p:cNvPr id="5" name="Content Placeholder 4"/>
          <p:cNvSpPr>
            <a:spLocks noGrp="1"/>
          </p:cNvSpPr>
          <p:nvPr>
            <p:ph sz="quarter" idx="13"/>
          </p:nvPr>
        </p:nvSpPr>
        <p:spPr>
          <a:xfrm>
            <a:off x="1127125" y="6191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10564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9" name="bg object 16"/>
          <p:cNvSpPr/>
          <p:nvPr userDrawn="1"/>
        </p:nvSpPr>
        <p:spPr>
          <a:xfrm>
            <a:off x="0" y="0"/>
            <a:ext cx="12192000" cy="800100"/>
          </a:xfrm>
          <a:custGeom>
            <a:avLst/>
            <a:gdLst/>
            <a:ahLst/>
            <a:cxnLst/>
            <a:rect l="l" t="t" r="r" b="b"/>
            <a:pathLst>
              <a:path w="12192000" h="800100">
                <a:moveTo>
                  <a:pt x="12192000" y="0"/>
                </a:moveTo>
                <a:lnTo>
                  <a:pt x="0" y="0"/>
                </a:lnTo>
                <a:lnTo>
                  <a:pt x="0" y="800100"/>
                </a:lnTo>
                <a:lnTo>
                  <a:pt x="12192000" y="800100"/>
                </a:lnTo>
                <a:lnTo>
                  <a:pt x="12192000" y="0"/>
                </a:lnTo>
                <a:close/>
              </a:path>
            </a:pathLst>
          </a:custGeom>
          <a:solidFill>
            <a:srgbClr val="00AEAE"/>
          </a:solidFill>
        </p:spPr>
        <p:txBody>
          <a:bodyPr wrap="square" lIns="0" tIns="0" rIns="0" bIns="0" rtlCol="0"/>
          <a:lstStyle/>
          <a:p>
            <a:endParaRPr dirty="0">
              <a:latin typeface="Calibri" panose="020F0502020204030204" pitchFamily="34" charset="0"/>
              <a:cs typeface="Calibri" panose="020F0502020204030204" pitchFamily="34" charset="0"/>
              <a:sym typeface="Calibri" panose="020F0502020204030204" pitchFamily="34" charset="0"/>
            </a:endParaRPr>
          </a:p>
        </p:txBody>
      </p:sp>
      <p:sp>
        <p:nvSpPr>
          <p:cNvPr id="10" name="Holder 2"/>
          <p:cNvSpPr>
            <a:spLocks noGrp="1"/>
          </p:cNvSpPr>
          <p:nvPr>
            <p:ph type="title"/>
          </p:nvPr>
        </p:nvSpPr>
        <p:spPr>
          <a:xfrm>
            <a:off x="302768" y="63500"/>
            <a:ext cx="9914964" cy="332399"/>
          </a:xfrm>
          <a:prstGeom prst="rect">
            <a:avLst/>
          </a:prstGeom>
        </p:spPr>
        <p:txBody>
          <a:bodyPr wrap="square" lIns="0" tIns="0" rIns="0" bIns="0">
            <a:spAutoFit/>
          </a:bodyPr>
          <a:lstStyle>
            <a:lvl1pPr>
              <a:defRPr sz="2400" b="1" i="1">
                <a:solidFill>
                  <a:schemeClr val="bg1"/>
                </a:solidFill>
                <a:latin typeface="Calibri"/>
                <a:cs typeface="Calibri"/>
              </a:defRPr>
            </a:lvl1pPr>
          </a:lstStyle>
          <a:p>
            <a:endParaRPr dirty="0"/>
          </a:p>
        </p:txBody>
      </p:sp>
      <p:pic>
        <p:nvPicPr>
          <p:cNvPr id="6" name="Picture 5">
            <a:extLst>
              <a:ext uri="{FF2B5EF4-FFF2-40B4-BE49-F238E27FC236}">
                <a16:creationId xmlns:a16="http://schemas.microsoft.com/office/drawing/2014/main" id="{10F5A85C-95D8-4C93-B402-68035D5B6028}"/>
              </a:ext>
            </a:extLst>
          </p:cNvPr>
          <p:cNvPicPr>
            <a:picLocks noChangeAspect="1"/>
          </p:cNvPicPr>
          <p:nvPr userDrawn="1">
            <p:custDataLst>
              <p:tags r:id="rId3"/>
            </p:custDataLst>
          </p:nvPr>
        </p:nvPicPr>
        <p:blipFill>
          <a:blip r:embed="rId7"/>
          <a:stretch>
            <a:fillRect/>
          </a:stretch>
        </p:blipFill>
        <p:spPr>
          <a:xfrm>
            <a:off x="5483352" y="6583680"/>
            <a:ext cx="1225296" cy="191773"/>
          </a:xfrm>
          <a:prstGeom prst="rect">
            <a:avLst/>
          </a:prstGeom>
        </p:spPr>
      </p:pic>
    </p:spTree>
    <p:extLst>
      <p:ext uri="{BB962C8B-B14F-4D97-AF65-F5344CB8AC3E}">
        <p14:creationId xmlns:p14="http://schemas.microsoft.com/office/powerpoint/2010/main" val="2123737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4" name="think-cell Slide" r:id="rId5" imgW="286" imgH="286" progId="TCLayout.ActiveDocument.1">
                  <p:embed/>
                </p:oleObj>
              </mc:Choice>
              <mc:Fallback>
                <p:oleObj name="think-cell Slide" r:id="rId5" imgW="286" imgH="286"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Holder 3"/>
          <p:cNvSpPr>
            <a:spLocks noGrp="1"/>
          </p:cNvSpPr>
          <p:nvPr>
            <p:ph sz="half" idx="2"/>
          </p:nvPr>
        </p:nvSpPr>
        <p:spPr>
          <a:xfrm>
            <a:off x="609600" y="1577340"/>
            <a:ext cx="5303520" cy="338554"/>
          </a:xfrm>
          <a:prstGeom prst="rect">
            <a:avLst/>
          </a:prstGeom>
        </p:spPr>
        <p:txBody>
          <a:bodyPr wrap="square" lIns="0" tIns="0" rIns="0" bIns="0">
            <a:spAutoFit/>
          </a:bodyPr>
          <a:lstStyle>
            <a:lvl1pPr>
              <a:defRPr sz="2000">
                <a:solidFill>
                  <a:srgbClr val="585858"/>
                </a:solidFill>
                <a:latin typeface="Calibri" panose="020F0502020204030204" pitchFamily="34" charset="0"/>
                <a:cs typeface="Calibri" panose="020F0502020204030204" pitchFamily="34" charset="0"/>
                <a:sym typeface="Calibri" panose="020F0502020204030204" pitchFamily="34" charset="0"/>
              </a:defRPr>
            </a:lvl1pPr>
          </a:lstStyle>
          <a:p>
            <a:endParaRPr dirty="0"/>
          </a:p>
        </p:txBody>
      </p:sp>
      <p:sp>
        <p:nvSpPr>
          <p:cNvPr id="4" name="Holder 4"/>
          <p:cNvSpPr>
            <a:spLocks noGrp="1"/>
          </p:cNvSpPr>
          <p:nvPr>
            <p:ph sz="half" idx="3"/>
          </p:nvPr>
        </p:nvSpPr>
        <p:spPr>
          <a:xfrm>
            <a:off x="6278880" y="1577340"/>
            <a:ext cx="5303520" cy="338554"/>
          </a:xfrm>
          <a:prstGeom prst="rect">
            <a:avLst/>
          </a:prstGeom>
        </p:spPr>
        <p:txBody>
          <a:bodyPr wrap="square" lIns="0" tIns="0" rIns="0" bIns="0">
            <a:spAutoFit/>
          </a:bodyPr>
          <a:lstStyle>
            <a:lvl1pPr>
              <a:defRPr sz="2000">
                <a:solidFill>
                  <a:srgbClr val="585858"/>
                </a:solidFill>
                <a:latin typeface="Calibri" panose="020F0502020204030204" pitchFamily="34" charset="0"/>
                <a:cs typeface="Calibri" panose="020F0502020204030204" pitchFamily="34" charset="0"/>
                <a:sym typeface="Calibri" panose="020F0502020204030204" pitchFamily="34" charset="0"/>
              </a:defRPr>
            </a:lvl1pPr>
          </a:lstStyle>
          <a:p>
            <a:endParaRPr/>
          </a:p>
        </p:txBody>
      </p:sp>
      <p:sp>
        <p:nvSpPr>
          <p:cNvPr id="9" name="bg object 16"/>
          <p:cNvSpPr/>
          <p:nvPr userDrawn="1"/>
        </p:nvSpPr>
        <p:spPr>
          <a:xfrm>
            <a:off x="0" y="0"/>
            <a:ext cx="12192000" cy="800100"/>
          </a:xfrm>
          <a:custGeom>
            <a:avLst/>
            <a:gdLst/>
            <a:ahLst/>
            <a:cxnLst/>
            <a:rect l="l" t="t" r="r" b="b"/>
            <a:pathLst>
              <a:path w="12192000" h="800100">
                <a:moveTo>
                  <a:pt x="12192000" y="0"/>
                </a:moveTo>
                <a:lnTo>
                  <a:pt x="0" y="0"/>
                </a:lnTo>
                <a:lnTo>
                  <a:pt x="0" y="800100"/>
                </a:lnTo>
                <a:lnTo>
                  <a:pt x="12192000" y="800100"/>
                </a:lnTo>
                <a:lnTo>
                  <a:pt x="12192000" y="0"/>
                </a:lnTo>
                <a:close/>
              </a:path>
            </a:pathLst>
          </a:custGeom>
          <a:solidFill>
            <a:srgbClr val="00AEAE"/>
          </a:solidFill>
        </p:spPr>
        <p:txBody>
          <a:bodyPr wrap="square" lIns="0" tIns="0" rIns="0" bIns="0" rtlCol="0"/>
          <a:lstStyle/>
          <a:p>
            <a:endParaRPr dirty="0">
              <a:latin typeface="Calibri" panose="020F0502020204030204" pitchFamily="34" charset="0"/>
              <a:cs typeface="Calibri" panose="020F0502020204030204" pitchFamily="34" charset="0"/>
              <a:sym typeface="Calibri" panose="020F0502020204030204" pitchFamily="34" charset="0"/>
            </a:endParaRPr>
          </a:p>
        </p:txBody>
      </p:sp>
      <p:sp>
        <p:nvSpPr>
          <p:cNvPr id="10" name="Holder 2"/>
          <p:cNvSpPr>
            <a:spLocks noGrp="1"/>
          </p:cNvSpPr>
          <p:nvPr>
            <p:ph type="title"/>
          </p:nvPr>
        </p:nvSpPr>
        <p:spPr>
          <a:xfrm>
            <a:off x="302768" y="63500"/>
            <a:ext cx="9914964" cy="332399"/>
          </a:xfrm>
          <a:prstGeom prst="rect">
            <a:avLst/>
          </a:prstGeom>
        </p:spPr>
        <p:txBody>
          <a:bodyPr wrap="square" lIns="0" tIns="0" rIns="0" bIns="0">
            <a:spAutoFit/>
          </a:bodyPr>
          <a:lstStyle>
            <a:lvl1pPr>
              <a:defRPr sz="2400" b="1" i="1">
                <a:solidFill>
                  <a:schemeClr val="bg1"/>
                </a:solidFill>
                <a:latin typeface="Calibri"/>
                <a:cs typeface="Calibri"/>
              </a:defRPr>
            </a:lvl1pPr>
          </a:lstStyle>
          <a:p>
            <a:endParaRPr dirty="0"/>
          </a:p>
        </p:txBody>
      </p:sp>
      <p:pic>
        <p:nvPicPr>
          <p:cNvPr id="7" name="Picture 6">
            <a:extLst>
              <a:ext uri="{FF2B5EF4-FFF2-40B4-BE49-F238E27FC236}">
                <a16:creationId xmlns:a16="http://schemas.microsoft.com/office/drawing/2014/main" id="{20C66FF1-B77E-4B87-BC84-FC2B50CA63EA}"/>
              </a:ext>
            </a:extLst>
          </p:cNvPr>
          <p:cNvPicPr>
            <a:picLocks noChangeAspect="1"/>
          </p:cNvPicPr>
          <p:nvPr userDrawn="1">
            <p:custDataLst>
              <p:tags r:id="rId3"/>
            </p:custDataLst>
          </p:nvPr>
        </p:nvPicPr>
        <p:blipFill>
          <a:blip r:embed="rId7"/>
          <a:stretch>
            <a:fillRect/>
          </a:stretch>
        </p:blipFill>
        <p:spPr>
          <a:xfrm>
            <a:off x="5483352" y="6583680"/>
            <a:ext cx="1225296" cy="191773"/>
          </a:xfrm>
          <a:prstGeom prst="rect">
            <a:avLst/>
          </a:prstGeom>
        </p:spPr>
      </p:pic>
    </p:spTree>
    <p:extLst>
      <p:ext uri="{BB962C8B-B14F-4D97-AF65-F5344CB8AC3E}">
        <p14:creationId xmlns:p14="http://schemas.microsoft.com/office/powerpoint/2010/main" val="3019078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706708" y="97392"/>
            <a:ext cx="4164033" cy="419207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5790254" y="4016571"/>
            <a:ext cx="2057984" cy="1923537"/>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5966567" y="1210993"/>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4737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4611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8"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4187371"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endParaRPr lang="en-US" sz="1000" b="0" i="0" dirty="0">
              <a:latin typeface="Century Gothic" panose="020B0502020202020204" pitchFamily="34" charset="0"/>
            </a:endParaRP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89" r:id="rId18"/>
    <p:sldLayoutId id="2147483694" r:id="rId19"/>
    <p:sldLayoutId id="2147483690" r:id="rId20"/>
    <p:sldLayoutId id="2147483696" r:id="rId21"/>
    <p:sldLayoutId id="2147483695" r:id="rId22"/>
    <p:sldLayoutId id="2147483691" r:id="rId23"/>
    <p:sldLayoutId id="2147483692"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98" r:id="rId43"/>
    <p:sldLayoutId id="2147483699" r:id="rId44"/>
    <p:sldLayoutId id="2147483700" r:id="rId45"/>
    <p:sldLayoutId id="2147483701" r:id="rId46"/>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hyperlink" Target="http://www.youraccelerate.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hyperlink" Target="mailto:Gwynne.Jelbaoui@himss.org" TargetMode="External"/><Relationship Id="rId4" Type="http://schemas.openxmlformats.org/officeDocument/2006/relationships/hyperlink" Target="mailto:informatics@himss.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39.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6.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mailto:Gwynne.Jelbaoui@himss.org"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hyperlink" Target="http://www.himss.org/membership-participation/physician"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7.sv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1265691" y="2719647"/>
            <a:ext cx="11559459" cy="1418706"/>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6000" i="0" dirty="0">
                <a:solidFill>
                  <a:schemeClr val="bg1"/>
                </a:solidFill>
                <a:latin typeface="Prometo Medium" panose="020B0704030203060203" pitchFamily="34" charset="0"/>
              </a:rPr>
              <a:t>Practical Interoperability </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3" name="TextBox 2"/>
          <p:cNvSpPr txBox="1"/>
          <p:nvPr/>
        </p:nvSpPr>
        <p:spPr>
          <a:xfrm>
            <a:off x="1265691" y="4864155"/>
            <a:ext cx="3811712" cy="400110"/>
          </a:xfrm>
          <a:prstGeom prst="rect">
            <a:avLst/>
          </a:prstGeom>
          <a:noFill/>
        </p:spPr>
        <p:txBody>
          <a:bodyPr wrap="square" rtlCol="0">
            <a:spAutoFit/>
          </a:bodyPr>
          <a:lstStyle/>
          <a:p>
            <a:r>
              <a:rPr lang="en-US" sz="2000" dirty="0">
                <a:solidFill>
                  <a:schemeClr val="accent2"/>
                </a:solidFill>
                <a:latin typeface="Prometo Medium" panose="020B0704030203060203" pitchFamily="34" charset="0"/>
              </a:rPr>
              <a:t>November 17, 2021</a:t>
            </a:r>
          </a:p>
        </p:txBody>
      </p:sp>
    </p:spTree>
    <p:extLst>
      <p:ext uri="{BB962C8B-B14F-4D97-AF65-F5344CB8AC3E}">
        <p14:creationId xmlns:p14="http://schemas.microsoft.com/office/powerpoint/2010/main" val="1451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135" y="4462592"/>
            <a:ext cx="4187371" cy="1783443"/>
          </a:xfrm>
        </p:spPr>
        <p:txBody>
          <a:bodyPr/>
          <a:lstStyle/>
          <a:p>
            <a:pPr algn="ctr"/>
            <a:r>
              <a:rPr lang="en-US" sz="2400" i="0" dirty="0"/>
              <a:t>Brian Levy, MD</a:t>
            </a:r>
            <a:br>
              <a:rPr lang="en-US" sz="2400" i="0" dirty="0"/>
            </a:br>
            <a:r>
              <a:rPr lang="en-US" sz="1100" dirty="0">
                <a:solidFill>
                  <a:schemeClr val="tx1"/>
                </a:solidFill>
              </a:rPr>
              <a:t/>
            </a:r>
            <a:br>
              <a:rPr lang="en-US" sz="1100" dirty="0">
                <a:solidFill>
                  <a:schemeClr val="tx1"/>
                </a:solidFill>
              </a:rPr>
            </a:br>
            <a:r>
              <a:rPr lang="en-US" sz="1600" dirty="0"/>
              <a:t>Lead Physician Executive</a:t>
            </a:r>
            <a:br>
              <a:rPr lang="en-US" sz="1600" dirty="0"/>
            </a:br>
            <a:r>
              <a:rPr lang="en-US" sz="1600" dirty="0"/>
              <a:t>Cerner</a:t>
            </a:r>
            <a:br>
              <a:rPr lang="en-US" sz="1600" dirty="0"/>
            </a:br>
            <a:r>
              <a:rPr lang="en-US" sz="1600" dirty="0"/>
              <a:t/>
            </a:r>
            <a:br>
              <a:rPr lang="en-US" sz="1600" dirty="0"/>
            </a:br>
            <a:r>
              <a:rPr lang="en-US" sz="1600" dirty="0"/>
              <a:t>Telemedicine Provider</a:t>
            </a:r>
            <a:br>
              <a:rPr lang="en-US" sz="1600" dirty="0"/>
            </a:br>
            <a:r>
              <a:rPr lang="en-US" sz="1600" dirty="0"/>
              <a:t>Global Services </a:t>
            </a:r>
            <a:br>
              <a:rPr lang="en-US" sz="1600" dirty="0"/>
            </a:br>
            <a:r>
              <a:rPr lang="en-US" sz="1600" dirty="0"/>
              <a:t/>
            </a:r>
            <a:br>
              <a:rPr lang="en-US" sz="1600" dirty="0"/>
            </a:br>
            <a:r>
              <a:rPr lang="en-US" sz="1600" dirty="0"/>
              <a:t>HIMSS Physician Committee Member</a:t>
            </a:r>
            <a:br>
              <a:rPr lang="en-US" sz="1600" dirty="0"/>
            </a:br>
            <a:endParaRPr lang="en-US" sz="1600" dirty="0"/>
          </a:p>
        </p:txBody>
      </p:sp>
      <p:pic>
        <p:nvPicPr>
          <p:cNvPr id="11" name="Picture Placeholder 10"/>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a:stretch>
            <a:fillRect/>
          </a:stretch>
        </p:blipFill>
        <p:spPr>
          <a:xfrm>
            <a:off x="4348010" y="1513784"/>
            <a:ext cx="2805825" cy="2805825"/>
          </a:xfrm>
          <a:prstGeom prst="ellipse">
            <a:avLst/>
          </a:prstGeom>
          <a:ln>
            <a:noFill/>
          </a:ln>
          <a:effectLst>
            <a:softEdge rad="112500"/>
          </a:effectLst>
        </p:spPr>
      </p:pic>
      <p:sp>
        <p:nvSpPr>
          <p:cNvPr id="3" name="Slide Number Placeholder 2"/>
          <p:cNvSpPr>
            <a:spLocks noGrp="1"/>
          </p:cNvSpPr>
          <p:nvPr>
            <p:ph type="sldNum" sz="quarter" idx="4294967295"/>
          </p:nvPr>
        </p:nvSpPr>
        <p:spPr>
          <a:xfrm>
            <a:off x="11677650" y="6389688"/>
            <a:ext cx="514350" cy="227012"/>
          </a:xfrm>
        </p:spPr>
        <p:txBody>
          <a:bodyPr/>
          <a:lstStyle/>
          <a:p>
            <a:fld id="{D8D877B3-D348-4611-9BDB-C5374591D951}" type="slidenum">
              <a:rPr lang="en-US" smtClean="0"/>
              <a:pPr/>
              <a:t>10</a:t>
            </a:fld>
            <a:endParaRPr lang="en-US" dirty="0"/>
          </a:p>
        </p:txBody>
      </p:sp>
      <p:sp>
        <p:nvSpPr>
          <p:cNvPr id="8" name="Title 1"/>
          <p:cNvSpPr txBox="1">
            <a:spLocks/>
          </p:cNvSpPr>
          <p:nvPr/>
        </p:nvSpPr>
        <p:spPr>
          <a:xfrm>
            <a:off x="5776801" y="4462592"/>
            <a:ext cx="5152789" cy="2259066"/>
          </a:xfrm>
          <a:prstGeom prst="rect">
            <a:avLst/>
          </a:prstGeom>
          <a:effectLst/>
        </p:spPr>
        <p:txBody>
          <a:bodyPr vert="horz" wrap="square" lIns="0" tIns="0" rIns="0" bIns="0" rtlCol="0" anchor="t" anchorCtr="0">
            <a:noAutofit/>
          </a:bodyPr>
          <a:lstStyle>
            <a:lvl1pPr algn="l" defTabSz="914318" rtl="0" eaLnBrk="1" latinLnBrk="0" hangingPunct="1">
              <a:lnSpc>
                <a:spcPct val="100000"/>
              </a:lnSpc>
              <a:spcBef>
                <a:spcPct val="0"/>
              </a:spcBef>
              <a:buNone/>
              <a:defRPr sz="4000" b="0" i="1" kern="1200" spc="0" baseline="0">
                <a:solidFill>
                  <a:srgbClr val="1E22AA"/>
                </a:solidFill>
                <a:latin typeface="Prometo Medium" panose="020B0704030203060203" pitchFamily="34" charset="0"/>
                <a:ea typeface="+mj-ea"/>
                <a:cs typeface="+mj-cs"/>
              </a:defRPr>
            </a:lvl1pPr>
          </a:lstStyle>
          <a:p>
            <a:pPr algn="ctr"/>
            <a:endParaRPr lang="en-US" sz="1400" dirty="0">
              <a:solidFill>
                <a:schemeClr val="bg1"/>
              </a:solidFill>
            </a:endParaRPr>
          </a:p>
        </p:txBody>
      </p:sp>
      <p:sp>
        <p:nvSpPr>
          <p:cNvPr id="10" name="TextBox 9"/>
          <p:cNvSpPr txBox="1"/>
          <p:nvPr/>
        </p:nvSpPr>
        <p:spPr>
          <a:xfrm>
            <a:off x="3078540" y="601025"/>
            <a:ext cx="5504098" cy="830997"/>
          </a:xfrm>
          <a:prstGeom prst="rect">
            <a:avLst/>
          </a:prstGeom>
          <a:noFill/>
        </p:spPr>
        <p:txBody>
          <a:bodyPr wrap="square" rtlCol="0">
            <a:spAutoFit/>
          </a:bodyPr>
          <a:lstStyle/>
          <a:p>
            <a:pPr algn="ctr"/>
            <a:r>
              <a:rPr lang="en-US" sz="4800" dirty="0" smtClean="0">
                <a:solidFill>
                  <a:schemeClr val="bg1"/>
                </a:solidFill>
                <a:latin typeface="Prometo Medium" panose="020B0604020202020204" charset="0"/>
              </a:rPr>
              <a:t>Facilitator </a:t>
            </a:r>
            <a:endParaRPr lang="en-US" sz="4800" dirty="0">
              <a:solidFill>
                <a:schemeClr val="bg1"/>
              </a:solidFill>
              <a:latin typeface="Prometo Medium" panose="020B0604020202020204" charset="0"/>
            </a:endParaRPr>
          </a:p>
        </p:txBody>
      </p:sp>
    </p:spTree>
    <p:extLst>
      <p:ext uri="{BB962C8B-B14F-4D97-AF65-F5344CB8AC3E}">
        <p14:creationId xmlns:p14="http://schemas.microsoft.com/office/powerpoint/2010/main" val="852598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731385" y="2967811"/>
            <a:ext cx="8578788" cy="1783443"/>
          </a:xfrm>
        </p:spPr>
        <p:txBody>
          <a:bodyPr lIns="457200" tIns="0" rIns="457200" anchor="ctr"/>
          <a:lstStyle/>
          <a:p>
            <a:pPr algn="ctr"/>
            <a:r>
              <a:rPr lang="en-US" sz="7200" dirty="0"/>
              <a:t>Panel Discussion</a:t>
            </a:r>
            <a:r>
              <a:rPr lang="en-US" sz="7200" dirty="0">
                <a:solidFill>
                  <a:srgbClr val="FFFFFF"/>
                </a:solidFill>
              </a:rPr>
              <a:t/>
            </a:r>
            <a:br>
              <a:rPr lang="en-US" sz="7200" dirty="0">
                <a:solidFill>
                  <a:srgbClr val="FFFFFF"/>
                </a:solidFill>
              </a:rPr>
            </a:br>
            <a:r>
              <a:rPr lang="en-US" sz="7200" dirty="0">
                <a:solidFill>
                  <a:srgbClr val="FFFFFF"/>
                </a:solidFill>
              </a:rPr>
              <a:t/>
            </a:r>
            <a:br>
              <a:rPr lang="en-US" sz="7200" dirty="0">
                <a:solidFill>
                  <a:srgbClr val="FFFFFF"/>
                </a:solidFill>
              </a:rPr>
            </a:br>
            <a:endParaRPr lang="en-US" sz="28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11</a:t>
            </a:fld>
            <a:endParaRPr lang="en-US" dirty="0"/>
          </a:p>
        </p:txBody>
      </p:sp>
      <p:pic>
        <p:nvPicPr>
          <p:cNvPr id="4" name="Picture 3"/>
          <p:cNvPicPr>
            <a:picLocks noChangeAspect="1"/>
          </p:cNvPicPr>
          <p:nvPr/>
        </p:nvPicPr>
        <p:blipFill>
          <a:blip r:embed="rId4"/>
          <a:stretch>
            <a:fillRect/>
          </a:stretch>
        </p:blipFill>
        <p:spPr>
          <a:xfrm>
            <a:off x="5473502" y="5998762"/>
            <a:ext cx="1377815" cy="646232"/>
          </a:xfrm>
          <a:prstGeom prst="rect">
            <a:avLst/>
          </a:prstGeom>
        </p:spPr>
      </p:pic>
      <p:pic>
        <p:nvPicPr>
          <p:cNvPr id="7" name="Picture 6"/>
          <p:cNvPicPr>
            <a:picLocks noChangeAspect="1"/>
          </p:cNvPicPr>
          <p:nvPr/>
        </p:nvPicPr>
        <p:blipFill>
          <a:blip r:embed="rId5"/>
          <a:stretch>
            <a:fillRect/>
          </a:stretch>
        </p:blipFill>
        <p:spPr>
          <a:xfrm>
            <a:off x="9992309" y="6390178"/>
            <a:ext cx="592564" cy="287023"/>
          </a:xfrm>
          <a:prstGeom prst="rect">
            <a:avLst/>
          </a:prstGeom>
        </p:spPr>
      </p:pic>
    </p:spTree>
    <p:extLst>
      <p:ext uri="{BB962C8B-B14F-4D97-AF65-F5344CB8AC3E}">
        <p14:creationId xmlns:p14="http://schemas.microsoft.com/office/powerpoint/2010/main" val="2076594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851938" y="3078374"/>
            <a:ext cx="8578788" cy="1783443"/>
          </a:xfrm>
        </p:spPr>
        <p:txBody>
          <a:bodyPr lIns="457200" tIns="0" rIns="457200" anchor="ctr"/>
          <a:lstStyle/>
          <a:p>
            <a:pPr algn="ctr"/>
            <a:r>
              <a:rPr lang="en-US" sz="7200" dirty="0"/>
              <a:t>Questions from the attendees?</a:t>
            </a:r>
            <a:r>
              <a:rPr lang="en-US" sz="7200" dirty="0">
                <a:solidFill>
                  <a:srgbClr val="FFFFFF"/>
                </a:solidFill>
              </a:rPr>
              <a:t/>
            </a:r>
            <a:br>
              <a:rPr lang="en-US" sz="7200" dirty="0">
                <a:solidFill>
                  <a:srgbClr val="FFFFFF"/>
                </a:solidFill>
              </a:rPr>
            </a:br>
            <a:r>
              <a:rPr lang="en-US" sz="7200" dirty="0">
                <a:solidFill>
                  <a:srgbClr val="FFFFFF"/>
                </a:solidFill>
              </a:rPr>
              <a:t/>
            </a:r>
            <a:br>
              <a:rPr lang="en-US" sz="7200" dirty="0">
                <a:solidFill>
                  <a:srgbClr val="FFFFFF"/>
                </a:solidFill>
              </a:rPr>
            </a:br>
            <a:endParaRPr lang="en-US" sz="28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12</a:t>
            </a:fld>
            <a:endParaRPr lang="en-US" dirty="0"/>
          </a:p>
        </p:txBody>
      </p:sp>
      <p:pic>
        <p:nvPicPr>
          <p:cNvPr id="4" name="Picture 3"/>
          <p:cNvPicPr>
            <a:picLocks noChangeAspect="1"/>
          </p:cNvPicPr>
          <p:nvPr/>
        </p:nvPicPr>
        <p:blipFill>
          <a:blip r:embed="rId4"/>
          <a:stretch>
            <a:fillRect/>
          </a:stretch>
        </p:blipFill>
        <p:spPr>
          <a:xfrm>
            <a:off x="5473502" y="5998762"/>
            <a:ext cx="1377815" cy="646232"/>
          </a:xfrm>
          <a:prstGeom prst="rect">
            <a:avLst/>
          </a:prstGeom>
        </p:spPr>
      </p:pic>
      <p:pic>
        <p:nvPicPr>
          <p:cNvPr id="7" name="Picture 6"/>
          <p:cNvPicPr>
            <a:picLocks noChangeAspect="1"/>
          </p:cNvPicPr>
          <p:nvPr/>
        </p:nvPicPr>
        <p:blipFill>
          <a:blip r:embed="rId5"/>
          <a:stretch>
            <a:fillRect/>
          </a:stretch>
        </p:blipFill>
        <p:spPr>
          <a:xfrm>
            <a:off x="9992309" y="6390178"/>
            <a:ext cx="592564" cy="287023"/>
          </a:xfrm>
          <a:prstGeom prst="rect">
            <a:avLst/>
          </a:prstGeom>
        </p:spPr>
      </p:pic>
    </p:spTree>
    <p:extLst>
      <p:ext uri="{BB962C8B-B14F-4D97-AF65-F5344CB8AC3E}">
        <p14:creationId xmlns:p14="http://schemas.microsoft.com/office/powerpoint/2010/main" val="425185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13</a:t>
            </a:fld>
            <a:endParaRPr lang="en-US" dirty="0"/>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061078" y="2294348"/>
            <a:ext cx="2110881" cy="2110881"/>
          </a:xfrm>
          <a:prstGeom prst="ellipse">
            <a:avLst/>
          </a:prstGeom>
          <a:ln>
            <a:noFill/>
          </a:ln>
          <a:effectLst>
            <a:softEdge rad="112500"/>
          </a:effectLst>
        </p:spPr>
      </p:pic>
      <p:pic>
        <p:nvPicPr>
          <p:cNvPr id="9" name="Picture Placeholder 8"/>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tretch>
            <a:fillRect/>
          </a:stretch>
        </p:blipFill>
        <p:spPr>
          <a:xfrm>
            <a:off x="3803111" y="2294348"/>
            <a:ext cx="2064289" cy="2104191"/>
          </a:xfrm>
          <a:prstGeom prst="ellipse">
            <a:avLst/>
          </a:prstGeom>
          <a:ln>
            <a:noFill/>
          </a:ln>
          <a:effectLst>
            <a:softEdge rad="112500"/>
          </a:effectLst>
        </p:spPr>
      </p:pic>
      <p:sp>
        <p:nvSpPr>
          <p:cNvPr id="15" name="Title 1"/>
          <p:cNvSpPr txBox="1">
            <a:spLocks/>
          </p:cNvSpPr>
          <p:nvPr/>
        </p:nvSpPr>
        <p:spPr>
          <a:xfrm>
            <a:off x="854699" y="1153918"/>
            <a:ext cx="9833429" cy="1028700"/>
          </a:xfrm>
          <a:prstGeom prst="rect">
            <a:avLst/>
          </a:prstGeom>
        </p:spPr>
        <p:txBody>
          <a:bodyPr wrap="non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Thank you speakers!</a:t>
            </a: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963" r="4730"/>
          <a:stretch/>
        </p:blipFill>
        <p:spPr>
          <a:xfrm>
            <a:off x="9360877" y="2250574"/>
            <a:ext cx="2028092" cy="2154655"/>
          </a:xfrm>
          <a:prstGeom prst="ellipse">
            <a:avLst/>
          </a:prstGeom>
          <a:ln>
            <a:noFill/>
          </a:ln>
          <a:effectLst>
            <a:softEdge rad="112500"/>
          </a:effectLst>
        </p:spPr>
      </p:pic>
      <p:pic>
        <p:nvPicPr>
          <p:cNvPr id="3" name="Picture Placeholder 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6497105" y="2182618"/>
            <a:ext cx="2075103" cy="2169012"/>
          </a:xfrm>
          <a:prstGeom prst="ellipse">
            <a:avLst/>
          </a:prstGeom>
          <a:ln>
            <a:noFill/>
          </a:ln>
          <a:effectLst>
            <a:softEdge rad="112500"/>
          </a:effectLst>
        </p:spPr>
      </p:pic>
      <p:sp>
        <p:nvSpPr>
          <p:cNvPr id="19" name="TextBox 18"/>
          <p:cNvSpPr txBox="1"/>
          <p:nvPr/>
        </p:nvSpPr>
        <p:spPr>
          <a:xfrm>
            <a:off x="1095566" y="4894833"/>
            <a:ext cx="2041903" cy="738664"/>
          </a:xfrm>
          <a:prstGeom prst="rect">
            <a:avLst/>
          </a:prstGeom>
          <a:noFill/>
          <a:ln>
            <a:noFill/>
          </a:ln>
          <a:effectLst/>
        </p:spPr>
        <p:txBody>
          <a:bodyPr wrap="square" rtlCol="0">
            <a:spAutoFit/>
          </a:bodyPr>
          <a:lstStyle/>
          <a:p>
            <a:pPr algn="ctr"/>
            <a:r>
              <a:rPr lang="en-US" sz="1400" b="1" dirty="0"/>
              <a:t>Donna Houlne, RN, BSN, MHA, MHRM</a:t>
            </a:r>
            <a:r>
              <a:rPr lang="en-US" b="1" dirty="0">
                <a:solidFill>
                  <a:schemeClr val="accent1"/>
                </a:solidFill>
              </a:rPr>
              <a:t/>
            </a:r>
            <a:br>
              <a:rPr lang="en-US" b="1" dirty="0">
                <a:solidFill>
                  <a:schemeClr val="accent1"/>
                </a:solidFill>
              </a:rPr>
            </a:br>
            <a:endParaRPr lang="en-US" sz="1400" b="1" dirty="0"/>
          </a:p>
        </p:txBody>
      </p:sp>
      <p:sp>
        <p:nvSpPr>
          <p:cNvPr id="20" name="TextBox 19"/>
          <p:cNvSpPr txBox="1"/>
          <p:nvPr/>
        </p:nvSpPr>
        <p:spPr>
          <a:xfrm>
            <a:off x="3968298" y="4894833"/>
            <a:ext cx="1829455" cy="523220"/>
          </a:xfrm>
          <a:prstGeom prst="rect">
            <a:avLst/>
          </a:prstGeom>
          <a:noFill/>
        </p:spPr>
        <p:txBody>
          <a:bodyPr wrap="square" rtlCol="0">
            <a:spAutoFit/>
          </a:bodyPr>
          <a:lstStyle/>
          <a:p>
            <a:pPr algn="ctr"/>
            <a:r>
              <a:rPr lang="en-US" sz="1400" b="1" dirty="0"/>
              <a:t>Alex Holston, MD,  </a:t>
            </a:r>
            <a:br>
              <a:rPr lang="en-US" sz="1400" b="1" dirty="0"/>
            </a:br>
            <a:r>
              <a:rPr lang="en-US" sz="1400" b="1" dirty="0" err="1"/>
              <a:t>BiHG</a:t>
            </a:r>
            <a:r>
              <a:rPr lang="en-US" sz="1400" b="1" dirty="0"/>
              <a:t> Fellow, CMIO</a:t>
            </a:r>
          </a:p>
        </p:txBody>
      </p:sp>
      <p:sp>
        <p:nvSpPr>
          <p:cNvPr id="21" name="TextBox 20"/>
          <p:cNvSpPr txBox="1"/>
          <p:nvPr/>
        </p:nvSpPr>
        <p:spPr>
          <a:xfrm>
            <a:off x="9421857" y="4894833"/>
            <a:ext cx="1906132" cy="523220"/>
          </a:xfrm>
          <a:prstGeom prst="rect">
            <a:avLst/>
          </a:prstGeom>
          <a:noFill/>
        </p:spPr>
        <p:txBody>
          <a:bodyPr wrap="square" rtlCol="0">
            <a:spAutoFit/>
          </a:bodyPr>
          <a:lstStyle/>
          <a:p>
            <a:r>
              <a:rPr lang="en-US" sz="1400" b="1" dirty="0"/>
              <a:t>Steven Lane, MD, MPH, FAAFP, FAMIA</a:t>
            </a:r>
          </a:p>
        </p:txBody>
      </p:sp>
      <p:sp>
        <p:nvSpPr>
          <p:cNvPr id="22" name="TextBox 21"/>
          <p:cNvSpPr txBox="1"/>
          <p:nvPr/>
        </p:nvSpPr>
        <p:spPr>
          <a:xfrm>
            <a:off x="6719349" y="4894833"/>
            <a:ext cx="1630614" cy="523220"/>
          </a:xfrm>
          <a:prstGeom prst="rect">
            <a:avLst/>
          </a:prstGeom>
          <a:noFill/>
        </p:spPr>
        <p:txBody>
          <a:bodyPr wrap="square" rtlCol="0">
            <a:spAutoFit/>
          </a:bodyPr>
          <a:lstStyle/>
          <a:p>
            <a:pPr algn="ctr"/>
            <a:r>
              <a:rPr lang="en-US" sz="1400" b="1" dirty="0"/>
              <a:t>Holly Miller, MD, MBA, FHIMSS</a:t>
            </a:r>
          </a:p>
        </p:txBody>
      </p:sp>
    </p:spTree>
    <p:extLst>
      <p:ext uri="{BB962C8B-B14F-4D97-AF65-F5344CB8AC3E}">
        <p14:creationId xmlns:p14="http://schemas.microsoft.com/office/powerpoint/2010/main" val="1973684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47797" y="1961941"/>
            <a:ext cx="5892630" cy="2834640"/>
          </a:xfrm>
        </p:spPr>
        <p:txBody>
          <a:bodyPr/>
          <a:lstStyle/>
          <a:p>
            <a:r>
              <a:rPr lang="en-US" sz="4800" dirty="0"/>
              <a:t>Join Accelerate and the Physician Community </a:t>
            </a:r>
            <a:br>
              <a:rPr lang="en-US" sz="4800" dirty="0"/>
            </a:br>
            <a:r>
              <a:rPr lang="en-US" sz="4800" dirty="0"/>
              <a:t/>
            </a:r>
            <a:br>
              <a:rPr lang="en-US" sz="4800" dirty="0"/>
            </a:br>
            <a:r>
              <a:rPr lang="en-US" i="0" dirty="0">
                <a:hlinkClick r:id="rId3"/>
              </a:rPr>
              <a:t>www.youraccelerate.com</a:t>
            </a:r>
            <a:r>
              <a:rPr lang="en-US" i="0" dirty="0"/>
              <a:t/>
            </a:r>
            <a:br>
              <a:rPr lang="en-US" i="0" dirty="0"/>
            </a:br>
            <a:r>
              <a:rPr lang="en-US" i="0" dirty="0"/>
              <a:t/>
            </a:r>
            <a:br>
              <a:rPr lang="en-US" i="0" dirty="0"/>
            </a:br>
            <a:r>
              <a:rPr lang="en-US" sz="2400" dirty="0"/>
              <a:t>Use </a:t>
            </a:r>
            <a:r>
              <a:rPr lang="en-US" sz="2400" b="1" i="0" u="sng" dirty="0"/>
              <a:t>PHYSCOM</a:t>
            </a:r>
            <a:r>
              <a:rPr lang="en-US" sz="2400" dirty="0"/>
              <a:t> in the Invite code field</a:t>
            </a:r>
            <a:br>
              <a:rPr lang="en-US" sz="2400" dirty="0"/>
            </a:br>
            <a:r>
              <a:rPr lang="en-US" i="0" dirty="0"/>
              <a:t/>
            </a:r>
            <a:br>
              <a:rPr lang="en-US" i="0" dirty="0"/>
            </a:br>
            <a:r>
              <a:rPr lang="en-US" sz="2000" i="0" dirty="0"/>
              <a:t>Accelerate is grounded in connecting our evolving community to provide opportunities for professional networking and development, thought leadership and research, and supporting digital transformation.  </a:t>
            </a:r>
            <a:endParaRPr lang="en-US" sz="2800" i="0" dirty="0"/>
          </a:p>
        </p:txBody>
      </p:sp>
      <p:sp>
        <p:nvSpPr>
          <p:cNvPr id="4" name="Slide Number Placeholder 3"/>
          <p:cNvSpPr>
            <a:spLocks noGrp="1"/>
          </p:cNvSpPr>
          <p:nvPr>
            <p:ph type="sldNum" sz="quarter" idx="4294967295"/>
          </p:nvPr>
        </p:nvSpPr>
        <p:spPr>
          <a:xfrm>
            <a:off x="11677650" y="6389688"/>
            <a:ext cx="514350" cy="227012"/>
          </a:xfrm>
        </p:spPr>
        <p:txBody>
          <a:bodyPr/>
          <a:lstStyle/>
          <a:p>
            <a:fld id="{D8D877B3-D348-4611-9BDB-C5374591D951}" type="slidenum">
              <a:rPr lang="en-US" smtClean="0"/>
              <a:pPr/>
              <a:t>14</a:t>
            </a:fld>
            <a:endParaRPr lang="en-US" dirty="0"/>
          </a:p>
        </p:txBody>
      </p:sp>
      <p:pic>
        <p:nvPicPr>
          <p:cNvPr id="3" name="Picture 2"/>
          <p:cNvPicPr>
            <a:picLocks noChangeAspect="1"/>
          </p:cNvPicPr>
          <p:nvPr/>
        </p:nvPicPr>
        <p:blipFill>
          <a:blip r:embed="rId4"/>
          <a:stretch>
            <a:fillRect/>
          </a:stretch>
        </p:blipFill>
        <p:spPr>
          <a:xfrm>
            <a:off x="607592" y="550863"/>
            <a:ext cx="3038475" cy="5838825"/>
          </a:xfrm>
          <a:prstGeom prst="rect">
            <a:avLst/>
          </a:prstGeom>
        </p:spPr>
      </p:pic>
    </p:spTree>
    <p:extLst>
      <p:ext uri="{BB962C8B-B14F-4D97-AF65-F5344CB8AC3E}">
        <p14:creationId xmlns:p14="http://schemas.microsoft.com/office/powerpoint/2010/main" val="315242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667" r="16667"/>
          <a:stretch>
            <a:fillRect/>
          </a:stretch>
        </p:blipFill>
        <p:spPr>
          <a:xfrm>
            <a:off x="4546327" y="-1996018"/>
            <a:ext cx="9089318" cy="9089318"/>
          </a:xfrm>
        </p:spPr>
      </p:pic>
      <p:sp>
        <p:nvSpPr>
          <p:cNvPr id="3" name="Title 2"/>
          <p:cNvSpPr>
            <a:spLocks noGrp="1"/>
          </p:cNvSpPr>
          <p:nvPr>
            <p:ph type="title"/>
          </p:nvPr>
        </p:nvSpPr>
        <p:spPr>
          <a:xfrm>
            <a:off x="374754" y="389744"/>
            <a:ext cx="4675941" cy="2998033"/>
          </a:xfrm>
        </p:spPr>
        <p:txBody>
          <a:bodyPr/>
          <a:lstStyle/>
          <a:p>
            <a:r>
              <a:rPr lang="en-US" sz="5600" dirty="0"/>
              <a:t>Thank you!</a:t>
            </a:r>
            <a:r>
              <a:rPr lang="en-US" dirty="0"/>
              <a:t/>
            </a:r>
            <a:br>
              <a:rPr lang="en-US" dirty="0"/>
            </a:br>
            <a:r>
              <a:rPr lang="en-US" dirty="0"/>
              <a:t/>
            </a:r>
            <a:br>
              <a:rPr lang="en-US" dirty="0"/>
            </a:br>
            <a:r>
              <a:rPr lang="en-US" sz="2400" dirty="0"/>
              <a:t>Contact emails: </a:t>
            </a:r>
            <a:br>
              <a:rPr lang="en-US" sz="2400" dirty="0"/>
            </a:br>
            <a:r>
              <a:rPr lang="en-US" sz="2400" dirty="0"/>
              <a:t/>
            </a:r>
            <a:br>
              <a:rPr lang="en-US" sz="2400" dirty="0"/>
            </a:br>
            <a:r>
              <a:rPr lang="en-US" sz="2400" dirty="0"/>
              <a:t>Physician Community</a:t>
            </a:r>
            <a:br>
              <a:rPr lang="en-US" sz="2400" dirty="0"/>
            </a:br>
            <a:r>
              <a:rPr lang="en-US" sz="2400" dirty="0">
                <a:hlinkClick r:id="rId4"/>
              </a:rPr>
              <a:t>informatics@himss.org</a:t>
            </a:r>
            <a:r>
              <a:rPr lang="en-US" sz="2400" dirty="0"/>
              <a:t> </a:t>
            </a:r>
            <a:br>
              <a:rPr lang="en-US" sz="2400" dirty="0"/>
            </a:br>
            <a:r>
              <a:rPr lang="en-US" sz="2400" dirty="0"/>
              <a:t/>
            </a:r>
            <a:br>
              <a:rPr lang="en-US" sz="2400" dirty="0"/>
            </a:br>
            <a:r>
              <a:rPr lang="en-US" sz="2400" dirty="0"/>
              <a:t/>
            </a:r>
            <a:br>
              <a:rPr lang="en-US" sz="2400" dirty="0"/>
            </a:br>
            <a:r>
              <a:rPr lang="en-US" sz="2400" dirty="0">
                <a:solidFill>
                  <a:schemeClr val="bg1"/>
                </a:solidFill>
              </a:rPr>
              <a:t>Gwynne Jelbaoui</a:t>
            </a:r>
            <a:br>
              <a:rPr lang="en-US" sz="2400" dirty="0">
                <a:solidFill>
                  <a:schemeClr val="bg1"/>
                </a:solidFill>
              </a:rPr>
            </a:br>
            <a:r>
              <a:rPr lang="en-US" sz="2400" dirty="0">
                <a:hlinkClick r:id="rId5"/>
              </a:rPr>
              <a:t>Gwynne.Jelbaoui@himss.org</a:t>
            </a:r>
            <a:r>
              <a:rPr lang="en-US" sz="2400" dirty="0"/>
              <a:t> </a:t>
            </a:r>
          </a:p>
        </p:txBody>
      </p:sp>
      <p:sp>
        <p:nvSpPr>
          <p:cNvPr id="4" name="Slide Number Placeholder 3"/>
          <p:cNvSpPr>
            <a:spLocks noGrp="1"/>
          </p:cNvSpPr>
          <p:nvPr>
            <p:ph type="sldNum" sz="quarter" idx="4"/>
          </p:nvPr>
        </p:nvSpPr>
        <p:spPr/>
        <p:txBody>
          <a:bodyPr/>
          <a:lstStyle/>
          <a:p>
            <a:fld id="{D8D877B3-D348-4611-9BDB-C5374591D951}" type="slidenum">
              <a:rPr lang="en-US" smtClean="0"/>
              <a:pPr/>
              <a:t>15</a:t>
            </a:fld>
            <a:endParaRPr lang="en-US" dirty="0"/>
          </a:p>
        </p:txBody>
      </p:sp>
    </p:spTree>
    <p:extLst>
      <p:ext uri="{BB962C8B-B14F-4D97-AF65-F5344CB8AC3E}">
        <p14:creationId xmlns:p14="http://schemas.microsoft.com/office/powerpoint/2010/main" val="3472001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8D877B3-D348-4611-9BDB-C5374591D951}" type="slidenum">
              <a:rPr lang="en-US" smtClean="0"/>
              <a:pPr/>
              <a:t>16</a:t>
            </a:fld>
            <a:endParaRPr lang="en-US" dirty="0"/>
          </a:p>
        </p:txBody>
      </p:sp>
      <p:sp>
        <p:nvSpPr>
          <p:cNvPr id="3" name="TextBox 2"/>
          <p:cNvSpPr txBox="1"/>
          <p:nvPr/>
        </p:nvSpPr>
        <p:spPr>
          <a:xfrm>
            <a:off x="3017520" y="2895600"/>
            <a:ext cx="6156960" cy="923330"/>
          </a:xfrm>
          <a:prstGeom prst="rect">
            <a:avLst/>
          </a:prstGeom>
          <a:noFill/>
        </p:spPr>
        <p:txBody>
          <a:bodyPr wrap="square" rtlCol="0">
            <a:spAutoFit/>
          </a:bodyPr>
          <a:lstStyle/>
          <a:p>
            <a:pPr algn="ctr"/>
            <a:r>
              <a:rPr lang="en-US" sz="5400" dirty="0">
                <a:solidFill>
                  <a:schemeClr val="bg1"/>
                </a:solidFill>
                <a:latin typeface="Prometo Medium" panose="020B0604020202020204" charset="0"/>
              </a:rPr>
              <a:t>Appendix</a:t>
            </a:r>
            <a:r>
              <a:rPr lang="en-US" sz="5400" dirty="0">
                <a:solidFill>
                  <a:schemeClr val="bg1"/>
                </a:solidFill>
              </a:rPr>
              <a:t> </a:t>
            </a:r>
          </a:p>
        </p:txBody>
      </p:sp>
    </p:spTree>
    <p:extLst>
      <p:ext uri="{BB962C8B-B14F-4D97-AF65-F5344CB8AC3E}">
        <p14:creationId xmlns:p14="http://schemas.microsoft.com/office/powerpoint/2010/main" val="2123285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992AFE-D5BB-43F3-BCEF-EA883D9C410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8"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52992AFE-D5BB-43F3-BCEF-EA883D9C41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C6EF66-5CEB-4AD0-B494-4140CA8580D5}"/>
              </a:ext>
            </a:extLst>
          </p:cNvPr>
          <p:cNvSpPr>
            <a:spLocks noGrp="1"/>
          </p:cNvSpPr>
          <p:nvPr>
            <p:ph type="title"/>
          </p:nvPr>
        </p:nvSpPr>
        <p:spPr>
          <a:xfrm>
            <a:off x="302767" y="63500"/>
            <a:ext cx="11489183" cy="664797"/>
          </a:xfrm>
        </p:spPr>
        <p:txBody>
          <a:bodyPr vert="horz"/>
          <a:lstStyle/>
          <a:p>
            <a:r>
              <a:rPr lang="en-US" u="sng" dirty="0"/>
              <a:t>Sutter Specialty Network Referral </a:t>
            </a:r>
            <a:r>
              <a:rPr lang="mt-MT" u="sng" dirty="0"/>
              <a:t>Service - Utilizing interoperbility to provide </a:t>
            </a:r>
            <a:r>
              <a:rPr lang="en-US" u="sng" dirty="0"/>
              <a:t/>
            </a:r>
            <a:br>
              <a:rPr lang="en-US" u="sng" dirty="0"/>
            </a:br>
            <a:r>
              <a:rPr lang="mt-MT" u="sng" dirty="0"/>
              <a:t>better care coordination and</a:t>
            </a:r>
            <a:r>
              <a:rPr lang="en-US" u="sng" dirty="0"/>
              <a:t> </a:t>
            </a:r>
            <a:r>
              <a:rPr lang="mt-MT" u="sng" dirty="0"/>
              <a:t>the highest service levels with referrals </a:t>
            </a:r>
            <a:endParaRPr lang="en-US" dirty="0"/>
          </a:p>
        </p:txBody>
      </p:sp>
      <p:sp>
        <p:nvSpPr>
          <p:cNvPr id="51" name="TextBox 50">
            <a:extLst>
              <a:ext uri="{FF2B5EF4-FFF2-40B4-BE49-F238E27FC236}">
                <a16:creationId xmlns:a16="http://schemas.microsoft.com/office/drawing/2014/main" id="{2A7B6668-566E-45E1-BBF4-C89DA6834083}"/>
              </a:ext>
            </a:extLst>
          </p:cNvPr>
          <p:cNvSpPr txBox="1"/>
          <p:nvPr/>
        </p:nvSpPr>
        <p:spPr>
          <a:xfrm>
            <a:off x="198333" y="923158"/>
            <a:ext cx="6424657" cy="4616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AEAE"/>
                </a:solidFill>
              </a:rPr>
              <a:t>Sutter Specialty Network Referral Service</a:t>
            </a:r>
          </a:p>
        </p:txBody>
      </p:sp>
      <p:sp>
        <p:nvSpPr>
          <p:cNvPr id="52" name="Rectangle 51">
            <a:extLst>
              <a:ext uri="{FF2B5EF4-FFF2-40B4-BE49-F238E27FC236}">
                <a16:creationId xmlns:a16="http://schemas.microsoft.com/office/drawing/2014/main" id="{59A45D40-88A6-4371-8FB8-5CC269082995}"/>
              </a:ext>
            </a:extLst>
          </p:cNvPr>
          <p:cNvSpPr/>
          <p:nvPr/>
        </p:nvSpPr>
        <p:spPr>
          <a:xfrm>
            <a:off x="4000753" y="1384823"/>
            <a:ext cx="7239280" cy="4816127"/>
          </a:xfrm>
          <a:prstGeom prst="rect">
            <a:avLst/>
          </a:prstGeom>
        </p:spPr>
        <p:txBody>
          <a:bodyPr wrap="square">
            <a:spAutoFit/>
          </a:bodyPr>
          <a:lstStyle/>
          <a:p>
            <a:pPr>
              <a:spcBef>
                <a:spcPts val="1200"/>
              </a:spcBef>
            </a:pPr>
            <a:r>
              <a:rPr lang="mt-MT" sz="1400" b="1" dirty="0">
                <a:solidFill>
                  <a:srgbClr val="005756"/>
                </a:solidFill>
                <a:latin typeface="Calibri" panose="020F0502020204030204" pitchFamily="34" charset="0"/>
              </a:rPr>
              <a:t>Sutter Health </a:t>
            </a:r>
            <a:endParaRPr lang="en-US" sz="1400" b="1" dirty="0">
              <a:solidFill>
                <a:srgbClr val="005756"/>
              </a:solidFill>
              <a:latin typeface="Calibri" panose="020F0502020204030204" pitchFamily="34" charset="0"/>
            </a:endParaRPr>
          </a:p>
          <a:p>
            <a:pPr marL="342900" lvl="0" indent="-342900">
              <a:lnSpc>
                <a:spcPct val="107000"/>
              </a:lnSpc>
              <a:buFont typeface="Symbol" panose="05050102010706020507" pitchFamily="18" charset="2"/>
              <a:buChar char=""/>
            </a:pPr>
            <a:r>
              <a:rPr lang="en-US" sz="1400" dirty="0">
                <a:latin typeface="+mj-lt"/>
                <a:ea typeface="Calibri" panose="020F0502020204030204" pitchFamily="34" charset="0"/>
                <a:cs typeface="Times New Roman" panose="02020603050405020304" pitchFamily="18" charset="0"/>
              </a:rPr>
              <a:t>Serving more than 100 communities across Northern California</a:t>
            </a:r>
            <a:r>
              <a:rPr lang="mt-MT" sz="1400" dirty="0">
                <a:latin typeface="+mj-lt"/>
                <a:ea typeface="Calibri" panose="020F0502020204030204" pitchFamily="34" charset="0"/>
                <a:cs typeface="Times New Roman" panose="02020603050405020304" pitchFamily="18" charset="0"/>
              </a:rPr>
              <a:t>, Southern Oregon </a:t>
            </a:r>
            <a:r>
              <a:rPr lang="en-US" sz="1400" dirty="0">
                <a:latin typeface="+mj-lt"/>
                <a:ea typeface="Calibri" panose="020F0502020204030204" pitchFamily="34" charset="0"/>
                <a:cs typeface="Times New Roman" panose="02020603050405020304" pitchFamily="18" charset="0"/>
              </a:rPr>
              <a:t>and Hawaii</a:t>
            </a:r>
            <a:r>
              <a:rPr lang="mt-MT" sz="1400" dirty="0">
                <a:latin typeface="+mj-lt"/>
                <a:ea typeface="Calibri" panose="020F0502020204030204" pitchFamily="34" charset="0"/>
                <a:cs typeface="Times New Roman" panose="02020603050405020304" pitchFamily="18" charset="0"/>
              </a:rPr>
              <a:t>,</a:t>
            </a:r>
            <a:r>
              <a:rPr lang="en-US" sz="1400" dirty="0">
                <a:solidFill>
                  <a:prstClr val="black"/>
                </a:solidFill>
                <a:latin typeface="+mj-lt"/>
                <a:ea typeface="Calibri" panose="020F0502020204030204" pitchFamily="34" charset="0"/>
                <a:cs typeface="Times New Roman" panose="02020603050405020304" pitchFamily="18" charset="0"/>
              </a:rPr>
              <a:t> </a:t>
            </a:r>
            <a:r>
              <a:rPr lang="mt-MT" sz="1400" dirty="0">
                <a:solidFill>
                  <a:prstClr val="black"/>
                </a:solidFill>
                <a:latin typeface="+mj-lt"/>
                <a:ea typeface="Calibri" panose="020F0502020204030204" pitchFamily="34" charset="0"/>
                <a:cs typeface="Times New Roman" panose="02020603050405020304" pitchFamily="18" charset="0"/>
              </a:rPr>
              <a:t> Sutter Health is a </a:t>
            </a:r>
            <a:r>
              <a:rPr lang="en-US" sz="1400" dirty="0">
                <a:solidFill>
                  <a:prstClr val="black"/>
                </a:solidFill>
                <a:latin typeface="+mj-lt"/>
                <a:ea typeface="Calibri" panose="020F0502020204030204" pitchFamily="34" charset="0"/>
                <a:cs typeface="Times New Roman" panose="02020603050405020304" pitchFamily="18" charset="0"/>
              </a:rPr>
              <a:t>not-for-profit integrated health care delivery system with 24 Acute Care Hospitals</a:t>
            </a:r>
          </a:p>
          <a:p>
            <a:pPr marL="457200" marR="0">
              <a:lnSpc>
                <a:spcPct val="107000"/>
              </a:lnSpc>
              <a:spcBef>
                <a:spcPts val="0"/>
              </a:spcBef>
              <a:spcAft>
                <a:spcPts val="0"/>
              </a:spcAft>
            </a:pPr>
            <a:r>
              <a:rPr lang="en-US" sz="1400" dirty="0">
                <a:latin typeface="+mj-lt"/>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mt-MT" sz="1400" dirty="0">
                <a:latin typeface="+mj-lt"/>
                <a:ea typeface="Calibri" panose="020F0502020204030204" pitchFamily="34" charset="0"/>
                <a:cs typeface="Times New Roman" panose="02020603050405020304" pitchFamily="18" charset="0"/>
              </a:rPr>
              <a:t>M</a:t>
            </a:r>
            <a:r>
              <a:rPr lang="en-US" sz="1400" dirty="0">
                <a:latin typeface="+mj-lt"/>
                <a:ea typeface="Calibri" panose="020F0502020204030204" pitchFamily="34" charset="0"/>
                <a:cs typeface="Times New Roman" panose="02020603050405020304" pitchFamily="18" charset="0"/>
              </a:rPr>
              <a:t>ore than 5,000 physicians </a:t>
            </a:r>
            <a:r>
              <a:rPr lang="mt-MT" sz="1400" dirty="0">
                <a:latin typeface="+mj-lt"/>
                <a:ea typeface="Calibri" panose="020F0502020204030204" pitchFamily="34" charset="0"/>
                <a:cs typeface="Times New Roman" panose="02020603050405020304" pitchFamily="18" charset="0"/>
              </a:rPr>
              <a:t>within </a:t>
            </a:r>
            <a:r>
              <a:rPr lang="en-US" sz="1400" dirty="0">
                <a:latin typeface="+mj-lt"/>
                <a:ea typeface="Calibri" panose="020F0502020204030204" pitchFamily="34" charset="0"/>
                <a:cs typeface="Times New Roman" panose="02020603050405020304" pitchFamily="18" charset="0"/>
              </a:rPr>
              <a:t>the Sutter Medical Network including our Medical Foundations and IPA Physician Organizations</a:t>
            </a:r>
            <a:r>
              <a:rPr lang="mt-MT" sz="1400" dirty="0">
                <a:latin typeface="+mj-lt"/>
                <a:ea typeface="Calibri" panose="020F0502020204030204" pitchFamily="34" charset="0"/>
                <a:cs typeface="Times New Roman" panose="02020603050405020304" pitchFamily="18" charset="0"/>
              </a:rPr>
              <a:t> with over 48 different electronic health Applications in our network.</a:t>
            </a:r>
            <a:endParaRPr lang="en-US" sz="1400" dirty="0">
              <a:latin typeface="+mj-lt"/>
              <a:ea typeface="Calibri" panose="020F0502020204030204" pitchFamily="34" charset="0"/>
              <a:cs typeface="Times New Roman" panose="02020603050405020304" pitchFamily="18" charset="0"/>
            </a:endParaRPr>
          </a:p>
          <a:p>
            <a:pPr>
              <a:spcBef>
                <a:spcPts val="1200"/>
              </a:spcBef>
            </a:pPr>
            <a:r>
              <a:rPr lang="mt-MT" sz="1400" b="1" dirty="0">
                <a:solidFill>
                  <a:srgbClr val="005756"/>
                </a:solidFill>
                <a:latin typeface="Calibri" panose="020F0502020204030204" pitchFamily="34" charset="0"/>
              </a:rPr>
              <a:t>Sutter Specialty Network (SSN)  Referral Service </a:t>
            </a:r>
            <a:endParaRPr lang="mt-MT" sz="1400" b="1" dirty="0">
              <a:solidFill>
                <a:srgbClr val="005756"/>
              </a:solidFill>
              <a:latin typeface="+mj-lt"/>
            </a:endParaRPr>
          </a:p>
          <a:p>
            <a:pPr marL="342900" indent="-342900">
              <a:lnSpc>
                <a:spcPct val="107000"/>
              </a:lnSpc>
              <a:buFont typeface="Symbol" panose="05050102010706020507" pitchFamily="18" charset="2"/>
              <a:buChar char=""/>
            </a:pPr>
            <a:r>
              <a:rPr lang="mt-MT" sz="1400" dirty="0">
                <a:latin typeface="+mj-lt"/>
                <a:cs typeface="Times New Roman" panose="02020603050405020304" pitchFamily="18" charset="0"/>
              </a:rPr>
              <a:t>58</a:t>
            </a:r>
            <a:r>
              <a:rPr lang="en-US" sz="1400" dirty="0">
                <a:latin typeface="+mj-lt"/>
                <a:cs typeface="Times New Roman" panose="02020603050405020304" pitchFamily="18" charset="0"/>
              </a:rPr>
              <a:t>,000 patients served by the Sutter Specialty Network in the last 12 months</a:t>
            </a:r>
            <a:r>
              <a:rPr lang="mt-MT" sz="1400" dirty="0">
                <a:latin typeface="+mj-lt"/>
                <a:cs typeface="Times New Roman" panose="02020603050405020304" pitchFamily="18" charset="0"/>
              </a:rPr>
              <a:t>; </a:t>
            </a:r>
            <a:r>
              <a:rPr lang="en-US" sz="1400" dirty="0">
                <a:latin typeface="+mj-lt"/>
                <a:cs typeface="Times New Roman" panose="02020603050405020304" pitchFamily="18" charset="0"/>
              </a:rPr>
              <a:t/>
            </a:r>
            <a:br>
              <a:rPr lang="en-US" sz="1400" dirty="0">
                <a:latin typeface="+mj-lt"/>
                <a:cs typeface="Times New Roman" panose="02020603050405020304" pitchFamily="18" charset="0"/>
              </a:rPr>
            </a:br>
            <a:r>
              <a:rPr lang="mt-MT" sz="1400" dirty="0">
                <a:latin typeface="+mj-lt"/>
                <a:cs typeface="Times New Roman" panose="02020603050405020304" pitchFamily="18" charset="0"/>
              </a:rPr>
              <a:t>16,000 (27%) facilitated using Direct Secure Messaging.</a:t>
            </a:r>
            <a:endParaRPr lang="en-US" sz="1400" dirty="0">
              <a:latin typeface="+mj-lt"/>
              <a:cs typeface="Times New Roman" panose="02020603050405020304" pitchFamily="18" charset="0"/>
            </a:endParaRPr>
          </a:p>
          <a:p>
            <a:pPr marL="342900" indent="-342900">
              <a:lnSpc>
                <a:spcPct val="107000"/>
              </a:lnSpc>
              <a:buFont typeface="Symbol" panose="05050102010706020507" pitchFamily="18" charset="2"/>
              <a:buChar char=""/>
            </a:pPr>
            <a:endParaRPr lang="en-US" sz="1400" dirty="0">
              <a:latin typeface="+mj-lt"/>
              <a:cs typeface="Times New Roman" panose="02020603050405020304" pitchFamily="18" charset="0"/>
            </a:endParaRPr>
          </a:p>
          <a:p>
            <a:pPr marL="342900" indent="-342900">
              <a:lnSpc>
                <a:spcPct val="107000"/>
              </a:lnSpc>
              <a:buFont typeface="Symbol" panose="05050102010706020507" pitchFamily="18" charset="2"/>
              <a:buChar char=""/>
            </a:pPr>
            <a:r>
              <a:rPr lang="en-US" sz="1400" dirty="0">
                <a:latin typeface="+mj-lt"/>
                <a:cs typeface="Times New Roman" panose="02020603050405020304" pitchFamily="18" charset="0"/>
              </a:rPr>
              <a:t>SSN is leading in the referral space on a national level in the</a:t>
            </a:r>
            <a:r>
              <a:rPr lang="mt-MT" sz="1400" dirty="0">
                <a:latin typeface="+mj-lt"/>
                <a:cs typeface="Times New Roman" panose="02020603050405020304" pitchFamily="18" charset="0"/>
              </a:rPr>
              <a:t> use of</a:t>
            </a:r>
            <a:r>
              <a:rPr lang="en-US" sz="1400" dirty="0">
                <a:latin typeface="+mj-lt"/>
                <a:cs typeface="Times New Roman" panose="02020603050405020304" pitchFamily="18" charset="0"/>
              </a:rPr>
              <a:t> advanced processes and interoperability channel</a:t>
            </a:r>
            <a:r>
              <a:rPr lang="mt-MT" sz="1400" dirty="0">
                <a:latin typeface="+mj-lt"/>
                <a:cs typeface="Times New Roman" panose="02020603050405020304" pitchFamily="18" charset="0"/>
              </a:rPr>
              <a:t> tools</a:t>
            </a:r>
            <a:r>
              <a:rPr lang="en-US" sz="1400" dirty="0">
                <a:latin typeface="+mj-lt"/>
                <a:cs typeface="Times New Roman" panose="02020603050405020304" pitchFamily="18" charset="0"/>
              </a:rPr>
              <a:t>within an integrated net</a:t>
            </a:r>
            <a:r>
              <a:rPr lang="mt-MT" sz="1400" dirty="0">
                <a:latin typeface="+mj-lt"/>
                <a:cs typeface="Times New Roman" panose="02020603050405020304" pitchFamily="18" charset="0"/>
              </a:rPr>
              <a:t>work.</a:t>
            </a:r>
            <a:endParaRPr lang="en-US" sz="1400" dirty="0">
              <a:latin typeface="+mj-lt"/>
              <a:cs typeface="Times New Roman" panose="02020603050405020304" pitchFamily="18" charset="0"/>
            </a:endParaRPr>
          </a:p>
          <a:p>
            <a:pPr marL="342900" indent="-342900">
              <a:lnSpc>
                <a:spcPct val="107000"/>
              </a:lnSpc>
              <a:buFont typeface="Symbol" panose="05050102010706020507" pitchFamily="18" charset="2"/>
              <a:buChar char=""/>
            </a:pPr>
            <a:endParaRPr lang="mt-MT" sz="1400" dirty="0">
              <a:latin typeface="+mj-lt"/>
              <a:cs typeface="Times New Roman" panose="02020603050405020304" pitchFamily="18" charset="0"/>
            </a:endParaRPr>
          </a:p>
          <a:p>
            <a:pPr marL="342900" indent="-342900">
              <a:lnSpc>
                <a:spcPct val="107000"/>
              </a:lnSpc>
              <a:buFont typeface="Symbol" panose="05050102010706020507" pitchFamily="18" charset="2"/>
              <a:buChar char=""/>
            </a:pPr>
            <a:r>
              <a:rPr lang="mt-MT" sz="1400" dirty="0">
                <a:latin typeface="+mj-lt"/>
                <a:cs typeface="Times New Roman" panose="02020603050405020304" pitchFamily="18" charset="0"/>
              </a:rPr>
              <a:t>Through a partnership with informatisists, IS, Care Centers and various referral teams, SSN has created a roadmap for the exchange of referrals across our network. </a:t>
            </a:r>
            <a:endParaRPr lang="en-US" sz="1400" dirty="0">
              <a:latin typeface="+mj-lt"/>
              <a:cs typeface="Times New Roman" panose="02020603050405020304" pitchFamily="18" charset="0"/>
            </a:endParaRPr>
          </a:p>
          <a:p>
            <a:pPr marL="342900" indent="-342900">
              <a:lnSpc>
                <a:spcPct val="107000"/>
              </a:lnSpc>
              <a:buFont typeface="Symbol" panose="05050102010706020507" pitchFamily="18" charset="2"/>
              <a:buChar char=""/>
            </a:pPr>
            <a:endParaRPr lang="mt-MT" sz="1400" dirty="0">
              <a:latin typeface="+mj-lt"/>
              <a:cs typeface="Times New Roman" panose="02020603050405020304" pitchFamily="18" charset="0"/>
            </a:endParaRPr>
          </a:p>
          <a:p>
            <a:pPr marL="342900" indent="-342900">
              <a:lnSpc>
                <a:spcPct val="107000"/>
              </a:lnSpc>
              <a:buFont typeface="Symbol" panose="05050102010706020507" pitchFamily="18" charset="2"/>
              <a:buChar char=""/>
            </a:pPr>
            <a:r>
              <a:rPr lang="mt-MT" sz="1400" dirty="0">
                <a:latin typeface="+mj-lt"/>
                <a:cs typeface="Times New Roman" panose="02020603050405020304" pitchFamily="18" charset="0"/>
              </a:rPr>
              <a:t>If we are to ever reduce our dependency of the fax, we must overcome a debillitating reliance on traditional referral workflows within operations </a:t>
            </a:r>
          </a:p>
        </p:txBody>
      </p:sp>
      <p:pic>
        <p:nvPicPr>
          <p:cNvPr id="5" name="Picture 4"/>
          <p:cNvPicPr>
            <a:picLocks noChangeAspect="1"/>
          </p:cNvPicPr>
          <p:nvPr/>
        </p:nvPicPr>
        <p:blipFill>
          <a:blip r:embed="rId6"/>
          <a:stretch>
            <a:fillRect/>
          </a:stretch>
        </p:blipFill>
        <p:spPr>
          <a:xfrm>
            <a:off x="302765" y="1389379"/>
            <a:ext cx="3449819" cy="3181350"/>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4C4F2A5A-C4A7-4F90-885B-239E827453C7}"/>
              </a:ext>
            </a:extLst>
          </p:cNvPr>
          <p:cNvSpPr/>
          <p:nvPr/>
        </p:nvSpPr>
        <p:spPr>
          <a:xfrm>
            <a:off x="302765" y="4720998"/>
            <a:ext cx="3449818" cy="1597211"/>
          </a:xfrm>
          <a:prstGeom prst="rect">
            <a:avLst/>
          </a:prstGeom>
          <a:solidFill>
            <a:srgbClr val="00AEAE"/>
          </a:solidFill>
          <a:ln w="9525" cap="rnd" cmpd="sng" algn="ctr">
            <a:solidFill>
              <a:srgbClr val="00AE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mt-MT" sz="1200" b="1" dirty="0">
                <a:solidFill>
                  <a:srgbClr val="FFFFFF"/>
                </a:solidFill>
              </a:rPr>
              <a:t>We must think of Direct as automation for referrals and another lever to pull that creates fewer touches and faster turn around times. </a:t>
            </a:r>
          </a:p>
          <a:p>
            <a:pPr algn="ctr"/>
            <a:endParaRPr lang="mt-MT" sz="1200" b="1" dirty="0">
              <a:solidFill>
                <a:srgbClr val="FFFFFF"/>
              </a:solidFill>
            </a:endParaRPr>
          </a:p>
          <a:p>
            <a:pPr algn="ctr"/>
            <a:r>
              <a:rPr lang="mt-MT" sz="1200" b="1" dirty="0">
                <a:solidFill>
                  <a:srgbClr val="FFFFFF"/>
                </a:solidFill>
              </a:rPr>
              <a:t> When referrals are managed using a Direct worflow  there is a reduction of 150 keystrokes per patient, saving 2-3 days of processing time per referral.</a:t>
            </a:r>
            <a:endParaRPr lang="en-US" sz="1200" b="1" dirty="0">
              <a:solidFill>
                <a:srgbClr val="FFFFFF"/>
              </a:solidFill>
            </a:endParaRPr>
          </a:p>
        </p:txBody>
      </p:sp>
      <p:sp>
        <p:nvSpPr>
          <p:cNvPr id="6" name="Rectangle 5">
            <a:extLst>
              <a:ext uri="{FF2B5EF4-FFF2-40B4-BE49-F238E27FC236}">
                <a16:creationId xmlns:a16="http://schemas.microsoft.com/office/drawing/2014/main" id="{43E38EC3-4A39-42F8-9D48-67C7F63F40FE}"/>
              </a:ext>
            </a:extLst>
          </p:cNvPr>
          <p:cNvSpPr/>
          <p:nvPr/>
        </p:nvSpPr>
        <p:spPr>
          <a:xfrm>
            <a:off x="5768411" y="6520441"/>
            <a:ext cx="700755" cy="274059"/>
          </a:xfrm>
          <a:prstGeom prst="rect">
            <a:avLst/>
          </a:prstGeom>
          <a:solidFill>
            <a:srgbClr val="FDFDFD"/>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pic>
        <p:nvPicPr>
          <p:cNvPr id="7" name="Picture 6"/>
          <p:cNvPicPr>
            <a:picLocks noChangeAspect="1"/>
          </p:cNvPicPr>
          <p:nvPr/>
        </p:nvPicPr>
        <p:blipFill>
          <a:blip r:embed="rId7"/>
          <a:stretch>
            <a:fillRect/>
          </a:stretch>
        </p:blipFill>
        <p:spPr>
          <a:xfrm>
            <a:off x="9981708" y="6381192"/>
            <a:ext cx="1199331" cy="278497"/>
          </a:xfrm>
          <a:prstGeom prst="rect">
            <a:avLst/>
          </a:prstGeom>
        </p:spPr>
      </p:pic>
    </p:spTree>
    <p:extLst>
      <p:ext uri="{BB962C8B-B14F-4D97-AF65-F5344CB8AC3E}">
        <p14:creationId xmlns:p14="http://schemas.microsoft.com/office/powerpoint/2010/main" val="2366555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4250" y="102208"/>
            <a:ext cx="11685455" cy="1033226"/>
          </a:xfrm>
        </p:spPr>
        <p:txBody>
          <a:bodyPr>
            <a:normAutofit/>
          </a:bodyPr>
          <a:lstStyle/>
          <a:p>
            <a:r>
              <a:rPr lang="mt-MT" u="sng" dirty="0"/>
              <a:t>The referral service continues to spread and adopt bidirectional referral workflows across the network</a:t>
            </a:r>
            <a:endParaRPr lang="en-US" sz="2400" b="1" dirty="0"/>
          </a:p>
        </p:txBody>
      </p:sp>
      <p:sp>
        <p:nvSpPr>
          <p:cNvPr id="8" name="Slide Number Placeholder 3"/>
          <p:cNvSpPr txBox="1">
            <a:spLocks/>
          </p:cNvSpPr>
          <p:nvPr/>
        </p:nvSpPr>
        <p:spPr>
          <a:xfrm>
            <a:off x="13934391" y="7644019"/>
            <a:ext cx="422207" cy="421752"/>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Helvetica Neue"/>
              </a:rPr>
              <a:t>9</a:t>
            </a:r>
          </a:p>
        </p:txBody>
      </p:sp>
      <p:sp>
        <p:nvSpPr>
          <p:cNvPr id="9" name="Rectangle 8"/>
          <p:cNvSpPr/>
          <p:nvPr/>
        </p:nvSpPr>
        <p:spPr>
          <a:xfrm>
            <a:off x="302768" y="794953"/>
            <a:ext cx="11776938" cy="646331"/>
          </a:xfrm>
          <a:prstGeom prst="rect">
            <a:avLst/>
          </a:prstGeom>
        </p:spPr>
        <p:txBody>
          <a:bodyPr wrap="square">
            <a:spAutoFit/>
          </a:bodyPr>
          <a:lstStyle/>
          <a:p>
            <a:r>
              <a:rPr lang="mt-MT" b="1" dirty="0"/>
              <a:t>SSN </a:t>
            </a:r>
            <a:r>
              <a:rPr lang="en-US" b="1" dirty="0"/>
              <a:t>started</a:t>
            </a:r>
            <a:r>
              <a:rPr lang="mt-MT" b="1" dirty="0"/>
              <a:t> a pilot </a:t>
            </a:r>
            <a:r>
              <a:rPr lang="en-US" b="1" dirty="0"/>
              <a:t>i</a:t>
            </a:r>
            <a:r>
              <a:rPr lang="mt-MT" b="1" dirty="0"/>
              <a:t>n 2019 with a few high volume referring groups who were not Epic using organizations </a:t>
            </a:r>
            <a:r>
              <a:rPr lang="en-US" b="1" dirty="0"/>
              <a:t/>
            </a:r>
            <a:br>
              <a:rPr lang="en-US" b="1" dirty="0"/>
            </a:br>
            <a:r>
              <a:rPr lang="mt-MT" b="1" dirty="0"/>
              <a:t>and then officially started to support Direct </a:t>
            </a:r>
            <a:r>
              <a:rPr lang="en-US" b="1" dirty="0"/>
              <a:t>referral </a:t>
            </a:r>
            <a:r>
              <a:rPr lang="mt-MT" b="1" dirty="0"/>
              <a:t>workflow</a:t>
            </a:r>
            <a:r>
              <a:rPr lang="en-US" b="1" dirty="0"/>
              <a:t>s</a:t>
            </a:r>
            <a:r>
              <a:rPr lang="mt-MT" b="1" dirty="0"/>
              <a:t> in Q4 2019 with further acceptance in 2020.</a:t>
            </a:r>
            <a:endParaRPr lang="en-US" b="1" dirty="0"/>
          </a:p>
        </p:txBody>
      </p:sp>
      <p:pic>
        <p:nvPicPr>
          <p:cNvPr id="2" name="Picture 1">
            <a:extLst>
              <a:ext uri="{FF2B5EF4-FFF2-40B4-BE49-F238E27FC236}">
                <a16:creationId xmlns:a16="http://schemas.microsoft.com/office/drawing/2014/main" id="{1404714B-9586-40CF-8D7E-54E480D2489D}"/>
              </a:ext>
            </a:extLst>
          </p:cNvPr>
          <p:cNvPicPr>
            <a:picLocks noChangeAspect="1"/>
          </p:cNvPicPr>
          <p:nvPr/>
        </p:nvPicPr>
        <p:blipFill>
          <a:blip r:embed="rId2"/>
          <a:stretch>
            <a:fillRect/>
          </a:stretch>
        </p:blipFill>
        <p:spPr>
          <a:xfrm>
            <a:off x="394251" y="1673715"/>
            <a:ext cx="8655964" cy="445770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DB30A8C3-E1D2-49F8-ACBF-B0F6A0BDB1DF}"/>
              </a:ext>
            </a:extLst>
          </p:cNvPr>
          <p:cNvPicPr>
            <a:picLocks noChangeAspect="1"/>
          </p:cNvPicPr>
          <p:nvPr/>
        </p:nvPicPr>
        <p:blipFill>
          <a:blip r:embed="rId3"/>
          <a:stretch>
            <a:fillRect/>
          </a:stretch>
        </p:blipFill>
        <p:spPr>
          <a:xfrm>
            <a:off x="867696" y="1678325"/>
            <a:ext cx="286840" cy="573680"/>
          </a:xfrm>
          <a:prstGeom prst="rect">
            <a:avLst/>
          </a:prstGeom>
        </p:spPr>
      </p:pic>
      <p:sp>
        <p:nvSpPr>
          <p:cNvPr id="4" name="TextBox 3">
            <a:extLst>
              <a:ext uri="{FF2B5EF4-FFF2-40B4-BE49-F238E27FC236}">
                <a16:creationId xmlns:a16="http://schemas.microsoft.com/office/drawing/2014/main" id="{4A8508B5-8ACC-45C6-BAB1-7B4449A64127}"/>
              </a:ext>
            </a:extLst>
          </p:cNvPr>
          <p:cNvSpPr txBox="1"/>
          <p:nvPr/>
        </p:nvSpPr>
        <p:spPr>
          <a:xfrm>
            <a:off x="1011116" y="1678325"/>
            <a:ext cx="2095500" cy="2439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mt-MT" sz="800" dirty="0">
                <a:solidFill>
                  <a:srgbClr val="000000"/>
                </a:solidFill>
              </a:rPr>
              <a:t>Interop Referrals without the referral service</a:t>
            </a:r>
            <a:endParaRPr lang="en-US" sz="800" dirty="0">
              <a:solidFill>
                <a:srgbClr val="000000"/>
              </a:solidFill>
            </a:endParaRPr>
          </a:p>
        </p:txBody>
      </p:sp>
      <p:sp>
        <p:nvSpPr>
          <p:cNvPr id="10" name="TextBox 9">
            <a:extLst>
              <a:ext uri="{FF2B5EF4-FFF2-40B4-BE49-F238E27FC236}">
                <a16:creationId xmlns:a16="http://schemas.microsoft.com/office/drawing/2014/main" id="{ADBC35FF-C217-4A6A-9BE5-F614BEDAF0DC}"/>
              </a:ext>
            </a:extLst>
          </p:cNvPr>
          <p:cNvSpPr txBox="1"/>
          <p:nvPr/>
        </p:nvSpPr>
        <p:spPr>
          <a:xfrm>
            <a:off x="850487" y="1922258"/>
            <a:ext cx="2912621" cy="2439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mt-MT" sz="800" dirty="0">
                <a:solidFill>
                  <a:srgbClr val="000000"/>
                </a:solidFill>
              </a:rPr>
              <a:t>Closed loop referrals via Direct using the referral service</a:t>
            </a:r>
            <a:endParaRPr lang="en-US" sz="800" dirty="0">
              <a:solidFill>
                <a:srgbClr val="000000"/>
              </a:solidFill>
            </a:endParaRPr>
          </a:p>
        </p:txBody>
      </p:sp>
      <p:sp>
        <p:nvSpPr>
          <p:cNvPr id="11" name="TextBox 10">
            <a:extLst>
              <a:ext uri="{FF2B5EF4-FFF2-40B4-BE49-F238E27FC236}">
                <a16:creationId xmlns:a16="http://schemas.microsoft.com/office/drawing/2014/main" id="{4DEF09FF-DBFC-40C6-976B-E8B3D5C1A5FE}"/>
              </a:ext>
            </a:extLst>
          </p:cNvPr>
          <p:cNvSpPr txBox="1"/>
          <p:nvPr/>
        </p:nvSpPr>
        <p:spPr>
          <a:xfrm>
            <a:off x="3763108" y="4493809"/>
            <a:ext cx="1066799" cy="39600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mt-MT" sz="800" dirty="0">
                <a:solidFill>
                  <a:srgbClr val="FF0000"/>
                </a:solidFill>
              </a:rPr>
              <a:t>Pilot using SSN to facilitate Referrals </a:t>
            </a:r>
            <a:endParaRPr lang="en-US" sz="800" dirty="0">
              <a:solidFill>
                <a:srgbClr val="FF0000"/>
              </a:solidFill>
            </a:endParaRPr>
          </a:p>
        </p:txBody>
      </p:sp>
      <p:sp>
        <p:nvSpPr>
          <p:cNvPr id="12" name="TextBox 11">
            <a:extLst>
              <a:ext uri="{FF2B5EF4-FFF2-40B4-BE49-F238E27FC236}">
                <a16:creationId xmlns:a16="http://schemas.microsoft.com/office/drawing/2014/main" id="{58F14D96-4535-4346-8F8E-0B1A2F1D5FDD}"/>
              </a:ext>
            </a:extLst>
          </p:cNvPr>
          <p:cNvSpPr txBox="1"/>
          <p:nvPr/>
        </p:nvSpPr>
        <p:spPr>
          <a:xfrm>
            <a:off x="5029201" y="5252653"/>
            <a:ext cx="1066799" cy="39600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mt-MT" sz="800" dirty="0">
                <a:solidFill>
                  <a:srgbClr val="FF0000"/>
                </a:solidFill>
              </a:rPr>
              <a:t>Official Workflows put in place</a:t>
            </a:r>
            <a:endParaRPr lang="en-US" sz="800" dirty="0">
              <a:solidFill>
                <a:srgbClr val="FF0000"/>
              </a:solidFill>
            </a:endParaRPr>
          </a:p>
        </p:txBody>
      </p:sp>
      <p:sp>
        <p:nvSpPr>
          <p:cNvPr id="13" name="TextBox 12">
            <a:extLst>
              <a:ext uri="{FF2B5EF4-FFF2-40B4-BE49-F238E27FC236}">
                <a16:creationId xmlns:a16="http://schemas.microsoft.com/office/drawing/2014/main" id="{2828B065-58FD-487A-BDCA-CA966580C36F}"/>
              </a:ext>
            </a:extLst>
          </p:cNvPr>
          <p:cNvSpPr txBox="1"/>
          <p:nvPr/>
        </p:nvSpPr>
        <p:spPr>
          <a:xfrm>
            <a:off x="8147540" y="2054003"/>
            <a:ext cx="1066799" cy="39600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mt-MT" sz="800" dirty="0">
                <a:solidFill>
                  <a:srgbClr val="FF0000"/>
                </a:solidFill>
              </a:rPr>
              <a:t>Reconfig of TOC Referral Context  routing rules for a few departments</a:t>
            </a:r>
            <a:endParaRPr lang="en-US" sz="800" dirty="0">
              <a:solidFill>
                <a:srgbClr val="FF0000"/>
              </a:solidFill>
            </a:endParaRPr>
          </a:p>
        </p:txBody>
      </p:sp>
      <p:sp>
        <p:nvSpPr>
          <p:cNvPr id="6" name="Rectangle 5">
            <a:extLst>
              <a:ext uri="{FF2B5EF4-FFF2-40B4-BE49-F238E27FC236}">
                <a16:creationId xmlns:a16="http://schemas.microsoft.com/office/drawing/2014/main" id="{C0CD8F35-07E6-43C9-8CA7-D033EBDC9B33}"/>
              </a:ext>
            </a:extLst>
          </p:cNvPr>
          <p:cNvSpPr/>
          <p:nvPr/>
        </p:nvSpPr>
        <p:spPr>
          <a:xfrm>
            <a:off x="9193635" y="1678325"/>
            <a:ext cx="2977661" cy="4457700"/>
          </a:xfrm>
          <a:prstGeom prst="rect">
            <a:avLst/>
          </a:prstGeom>
          <a:solidFill>
            <a:schemeClr val="bg2">
              <a:lumMod val="75000"/>
            </a:schemeClr>
          </a:solidFill>
          <a:ln w="9525" cap="rnd" cmpd="sng" algn="ctr">
            <a:solidFill>
              <a:srgbClr val="00AE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spcBef>
                <a:spcPts val="50"/>
              </a:spcBef>
              <a:buFont typeface="Arial" panose="020B0604020202020204" pitchFamily="34" charset="0"/>
              <a:buChar char="•"/>
            </a:pPr>
            <a:r>
              <a:rPr lang="mt-MT" sz="1400" b="1" dirty="0">
                <a:solidFill>
                  <a:srgbClr val="FFFFFF"/>
                </a:solidFill>
              </a:rPr>
              <a:t>Greatest challenge remains the level of interest for a sender or receiver to transition from fax to Direct. </a:t>
            </a:r>
          </a:p>
          <a:p>
            <a:pPr>
              <a:spcBef>
                <a:spcPts val="50"/>
              </a:spcBef>
            </a:pPr>
            <a:endParaRPr lang="mt-MT" sz="1400" b="1" dirty="0">
              <a:solidFill>
                <a:srgbClr val="FFFFFF"/>
              </a:solidFill>
            </a:endParaRPr>
          </a:p>
          <a:p>
            <a:pPr marL="285750" indent="-285750">
              <a:spcBef>
                <a:spcPts val="50"/>
              </a:spcBef>
              <a:buFont typeface="Arial" panose="020B0604020202020204" pitchFamily="34" charset="0"/>
              <a:buChar char="•"/>
            </a:pPr>
            <a:r>
              <a:rPr lang="mt-MT" sz="1400" b="1" dirty="0">
                <a:solidFill>
                  <a:srgbClr val="FFFFFF"/>
                </a:solidFill>
              </a:rPr>
              <a:t>Referral workflows are different than T</a:t>
            </a:r>
            <a:r>
              <a:rPr lang="en-US" sz="1400" b="1" dirty="0" err="1">
                <a:solidFill>
                  <a:srgbClr val="FFFFFF"/>
                </a:solidFill>
              </a:rPr>
              <a:t>ransitions</a:t>
            </a:r>
            <a:r>
              <a:rPr lang="en-US" sz="1400" b="1" dirty="0">
                <a:solidFill>
                  <a:srgbClr val="FFFFFF"/>
                </a:solidFill>
              </a:rPr>
              <a:t> of </a:t>
            </a:r>
            <a:r>
              <a:rPr lang="mt-MT" sz="1400" b="1" dirty="0">
                <a:solidFill>
                  <a:srgbClr val="FFFFFF"/>
                </a:solidFill>
              </a:rPr>
              <a:t>C</a:t>
            </a:r>
            <a:r>
              <a:rPr lang="en-US" sz="1400" b="1" dirty="0">
                <a:solidFill>
                  <a:srgbClr val="FFFFFF"/>
                </a:solidFill>
              </a:rPr>
              <a:t>are </a:t>
            </a:r>
            <a:r>
              <a:rPr lang="mt-MT" sz="1400" b="1" dirty="0">
                <a:solidFill>
                  <a:srgbClr val="FFFFFF"/>
                </a:solidFill>
              </a:rPr>
              <a:t>and require more information and more involvment. The spread and adoption of this workflow requires close partnership. </a:t>
            </a:r>
          </a:p>
          <a:p>
            <a:pPr>
              <a:spcBef>
                <a:spcPts val="50"/>
              </a:spcBef>
            </a:pPr>
            <a:endParaRPr lang="mt-MT" sz="1400" b="1" dirty="0">
              <a:solidFill>
                <a:srgbClr val="FFFFFF"/>
              </a:solidFill>
            </a:endParaRPr>
          </a:p>
          <a:p>
            <a:pPr marL="285750" indent="-285750">
              <a:spcBef>
                <a:spcPts val="50"/>
              </a:spcBef>
              <a:buFont typeface="Arial" panose="020B0604020202020204" pitchFamily="34" charset="0"/>
              <a:buChar char="•"/>
            </a:pPr>
            <a:r>
              <a:rPr lang="mt-MT" sz="1400" b="1" dirty="0">
                <a:solidFill>
                  <a:srgbClr val="FFFFFF"/>
                </a:solidFill>
              </a:rPr>
              <a:t>Some electronic health record vendors meet ONC certification requirments but fall short in their support of bidrectional messaging functionality and other workflows needed for referrals. </a:t>
            </a:r>
            <a:endParaRPr lang="en-US" sz="1400" b="1" dirty="0">
              <a:solidFill>
                <a:schemeClr val="bg1"/>
              </a:solidFill>
            </a:endParaRPr>
          </a:p>
        </p:txBody>
      </p:sp>
      <p:sp>
        <p:nvSpPr>
          <p:cNvPr id="14" name="TextBox 13">
            <a:extLst>
              <a:ext uri="{FF2B5EF4-FFF2-40B4-BE49-F238E27FC236}">
                <a16:creationId xmlns:a16="http://schemas.microsoft.com/office/drawing/2014/main" id="{F47F006E-6000-44A1-B0B9-14D28261E055}"/>
              </a:ext>
            </a:extLst>
          </p:cNvPr>
          <p:cNvSpPr txBox="1"/>
          <p:nvPr/>
        </p:nvSpPr>
        <p:spPr>
          <a:xfrm>
            <a:off x="6191237" y="4400025"/>
            <a:ext cx="1066799" cy="39600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mt-MT" sz="800" dirty="0">
                <a:solidFill>
                  <a:srgbClr val="FF0000"/>
                </a:solidFill>
              </a:rPr>
              <a:t>1st Covid shelter in place </a:t>
            </a:r>
            <a:endParaRPr lang="en-US" sz="800" dirty="0">
              <a:solidFill>
                <a:srgbClr val="FF0000"/>
              </a:solidFill>
            </a:endParaRPr>
          </a:p>
        </p:txBody>
      </p:sp>
      <p:sp>
        <p:nvSpPr>
          <p:cNvPr id="15" name="Rectangle 14">
            <a:extLst>
              <a:ext uri="{FF2B5EF4-FFF2-40B4-BE49-F238E27FC236}">
                <a16:creationId xmlns:a16="http://schemas.microsoft.com/office/drawing/2014/main" id="{5AD8140A-CEBB-4B51-A93F-DA309D44A0A1}"/>
              </a:ext>
            </a:extLst>
          </p:cNvPr>
          <p:cNvSpPr/>
          <p:nvPr/>
        </p:nvSpPr>
        <p:spPr>
          <a:xfrm>
            <a:off x="5768411" y="6520441"/>
            <a:ext cx="700755" cy="274059"/>
          </a:xfrm>
          <a:prstGeom prst="rect">
            <a:avLst/>
          </a:prstGeom>
          <a:solidFill>
            <a:srgbClr val="FDFDFD"/>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pic>
        <p:nvPicPr>
          <p:cNvPr id="7" name="Picture 6"/>
          <p:cNvPicPr>
            <a:picLocks noChangeAspect="1"/>
          </p:cNvPicPr>
          <p:nvPr/>
        </p:nvPicPr>
        <p:blipFill>
          <a:blip r:embed="rId4"/>
          <a:stretch>
            <a:fillRect/>
          </a:stretch>
        </p:blipFill>
        <p:spPr>
          <a:xfrm>
            <a:off x="9934513" y="6355961"/>
            <a:ext cx="1347572" cy="312919"/>
          </a:xfrm>
          <a:prstGeom prst="rect">
            <a:avLst/>
          </a:prstGeom>
        </p:spPr>
      </p:pic>
    </p:spTree>
    <p:extLst>
      <p:ext uri="{BB962C8B-B14F-4D97-AF65-F5344CB8AC3E}">
        <p14:creationId xmlns:p14="http://schemas.microsoft.com/office/powerpoint/2010/main" val="1598029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8D877B3-D348-4611-9BDB-C5374591D951}" type="slidenum">
              <a:rPr lang="en-US" smtClean="0"/>
              <a:pPr/>
              <a:t>2</a:t>
            </a:fld>
            <a:endParaRPr lang="en-US" dirty="0"/>
          </a:p>
        </p:txBody>
      </p:sp>
      <p:sp>
        <p:nvSpPr>
          <p:cNvPr id="9" name="TextBox 8"/>
          <p:cNvSpPr txBox="1"/>
          <p:nvPr/>
        </p:nvSpPr>
        <p:spPr>
          <a:xfrm>
            <a:off x="6231877" y="3270095"/>
            <a:ext cx="3873458" cy="1030860"/>
          </a:xfrm>
          <a:prstGeom prst="rect">
            <a:avLst/>
          </a:prstGeom>
          <a:noFill/>
        </p:spPr>
        <p:txBody>
          <a:bodyPr wrap="square" lIns="0" rIns="0" rtlCol="0">
            <a:spAutoFit/>
          </a:bodyPr>
          <a:lstStyle/>
          <a:p>
            <a:pPr>
              <a:lnSpc>
                <a:spcPts val="2460"/>
              </a:lnSpc>
            </a:pPr>
            <a:r>
              <a:rPr lang="en-US" sz="2000" dirty="0">
                <a:solidFill>
                  <a:schemeClr val="bg1"/>
                </a:solidFill>
                <a:latin typeface="Century Gothic" panose="020B0502020202020204" pitchFamily="34" charset="0"/>
              </a:rPr>
              <a:t>Reform the global health ecosystem through the power of information and technology.</a:t>
            </a:r>
          </a:p>
        </p:txBody>
      </p:sp>
      <p:sp>
        <p:nvSpPr>
          <p:cNvPr id="10" name="TextBox 9"/>
          <p:cNvSpPr txBox="1"/>
          <p:nvPr/>
        </p:nvSpPr>
        <p:spPr>
          <a:xfrm>
            <a:off x="6178869" y="2439098"/>
            <a:ext cx="2707266" cy="830997"/>
          </a:xfrm>
          <a:prstGeom prst="rect">
            <a:avLst/>
          </a:prstGeom>
          <a:noFill/>
        </p:spPr>
        <p:txBody>
          <a:bodyPr wrap="square" rtlCol="0">
            <a:spAutoFit/>
          </a:bodyPr>
          <a:lstStyle/>
          <a:p>
            <a:r>
              <a:rPr lang="en-US" sz="4800" i="1" dirty="0">
                <a:solidFill>
                  <a:schemeClr val="accent2"/>
                </a:solidFill>
                <a:latin typeface="Prometo Medium" panose="020B0604030203060203" pitchFamily="34" charset="77"/>
              </a:rPr>
              <a:t>Mission</a:t>
            </a:r>
          </a:p>
        </p:txBody>
      </p:sp>
      <p:sp>
        <p:nvSpPr>
          <p:cNvPr id="8" name="TextBox 7">
            <a:extLst>
              <a:ext uri="{FF2B5EF4-FFF2-40B4-BE49-F238E27FC236}">
                <a16:creationId xmlns:a16="http://schemas.microsoft.com/office/drawing/2014/main" id="{A741EF62-155E-9A4F-9D30-C7E6A55533B0}"/>
              </a:ext>
            </a:extLst>
          </p:cNvPr>
          <p:cNvSpPr txBox="1"/>
          <p:nvPr/>
        </p:nvSpPr>
        <p:spPr>
          <a:xfrm>
            <a:off x="2206367" y="3270095"/>
            <a:ext cx="3655893" cy="1025152"/>
          </a:xfrm>
          <a:prstGeom prst="rect">
            <a:avLst/>
          </a:prstGeom>
          <a:noFill/>
        </p:spPr>
        <p:txBody>
          <a:bodyPr wrap="square" lIns="0" rIns="0" rtlCol="0">
            <a:spAutoFit/>
          </a:bodyPr>
          <a:lstStyle/>
          <a:p>
            <a:pPr>
              <a:lnSpc>
                <a:spcPts val="2460"/>
              </a:lnSpc>
            </a:pPr>
            <a:r>
              <a:rPr lang="en-US" sz="2000" dirty="0">
                <a:solidFill>
                  <a:schemeClr val="bg1"/>
                </a:solidFill>
                <a:latin typeface="Century Gothic" panose="020B0502020202020204" pitchFamily="34" charset="0"/>
              </a:rPr>
              <a:t>To realize the full health </a:t>
            </a:r>
          </a:p>
          <a:p>
            <a:pPr>
              <a:lnSpc>
                <a:spcPts val="2460"/>
              </a:lnSpc>
            </a:pPr>
            <a:r>
              <a:rPr lang="en-US" sz="2000" dirty="0">
                <a:solidFill>
                  <a:schemeClr val="bg1"/>
                </a:solidFill>
                <a:latin typeface="Century Gothic" panose="020B0502020202020204" pitchFamily="34" charset="0"/>
              </a:rPr>
              <a:t>potential of every human, everywhere.</a:t>
            </a:r>
          </a:p>
        </p:txBody>
      </p:sp>
      <p:sp>
        <p:nvSpPr>
          <p:cNvPr id="12" name="TextBox 11">
            <a:extLst>
              <a:ext uri="{FF2B5EF4-FFF2-40B4-BE49-F238E27FC236}">
                <a16:creationId xmlns:a16="http://schemas.microsoft.com/office/drawing/2014/main" id="{9F619561-3EDA-CC45-85A4-555951FEFFAB}"/>
              </a:ext>
            </a:extLst>
          </p:cNvPr>
          <p:cNvSpPr txBox="1"/>
          <p:nvPr/>
        </p:nvSpPr>
        <p:spPr>
          <a:xfrm>
            <a:off x="2088941" y="2439098"/>
            <a:ext cx="2707266" cy="830997"/>
          </a:xfrm>
          <a:prstGeom prst="rect">
            <a:avLst/>
          </a:prstGeom>
          <a:noFill/>
        </p:spPr>
        <p:txBody>
          <a:bodyPr wrap="square" rtlCol="0">
            <a:spAutoFit/>
          </a:bodyPr>
          <a:lstStyle/>
          <a:p>
            <a:r>
              <a:rPr lang="en-US" sz="4800" i="1" dirty="0">
                <a:solidFill>
                  <a:schemeClr val="accent2"/>
                </a:solidFill>
                <a:latin typeface="Prometo Medium" panose="020B0604030203060203" pitchFamily="34" charset="77"/>
              </a:rPr>
              <a:t>Vision</a:t>
            </a:r>
          </a:p>
        </p:txBody>
      </p:sp>
      <p:pic>
        <p:nvPicPr>
          <p:cNvPr id="11" name="Picture Placeholder 6">
            <a:extLst>
              <a:ext uri="{FF2B5EF4-FFF2-40B4-BE49-F238E27FC236}">
                <a16:creationId xmlns:a16="http://schemas.microsoft.com/office/drawing/2014/main" id="{58712663-A0A4-9A4C-BDB3-76025FFA4D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6677625" y="4929943"/>
            <a:ext cx="3369983" cy="3374798"/>
          </a:xfrm>
          <a:prstGeom prst="ellipse">
            <a:avLst/>
          </a:prstGeom>
          <a:noFill/>
          <a:ln>
            <a:noFill/>
          </a:ln>
        </p:spPr>
      </p:pic>
      <p:pic>
        <p:nvPicPr>
          <p:cNvPr id="13" name="Picture Placeholder 6">
            <a:extLst>
              <a:ext uri="{FF2B5EF4-FFF2-40B4-BE49-F238E27FC236}">
                <a16:creationId xmlns:a16="http://schemas.microsoft.com/office/drawing/2014/main" id="{49D6DEE4-4407-D24B-BE27-73BD24EAF5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905" t="8701" r="13093" b="66296"/>
          <a:stretch/>
        </p:blipFill>
        <p:spPr>
          <a:xfrm>
            <a:off x="3708120" y="5535484"/>
            <a:ext cx="1393648" cy="1395639"/>
          </a:xfrm>
          <a:prstGeom prst="ellipse">
            <a:avLst/>
          </a:prstGeom>
          <a:noFill/>
          <a:ln>
            <a:noFill/>
          </a:ln>
        </p:spPr>
      </p:pic>
      <p:pic>
        <p:nvPicPr>
          <p:cNvPr id="14" name="Picture Placeholder 6">
            <a:extLst>
              <a:ext uri="{FF2B5EF4-FFF2-40B4-BE49-F238E27FC236}">
                <a16:creationId xmlns:a16="http://schemas.microsoft.com/office/drawing/2014/main" id="{19C60F75-50D2-9144-856A-5AE669C42E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4173178" y="-1281920"/>
            <a:ext cx="2612092" cy="2615824"/>
          </a:xfrm>
          <a:prstGeom prst="ellipse">
            <a:avLst/>
          </a:prstGeom>
          <a:noFill/>
          <a:ln>
            <a:noFill/>
          </a:ln>
        </p:spPr>
      </p:pic>
      <p:pic>
        <p:nvPicPr>
          <p:cNvPr id="15" name="Picture Placeholder 6">
            <a:extLst>
              <a:ext uri="{FF2B5EF4-FFF2-40B4-BE49-F238E27FC236}">
                <a16:creationId xmlns:a16="http://schemas.microsoft.com/office/drawing/2014/main" id="{36265AF8-15C8-5C46-842E-CAEC310FD6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875" r="20875"/>
          <a:stretch/>
        </p:blipFill>
        <p:spPr>
          <a:xfrm rot="2700000">
            <a:off x="-2102942" y="-738879"/>
            <a:ext cx="3878838" cy="3884379"/>
          </a:xfrm>
          <a:prstGeom prst="ellipse">
            <a:avLst/>
          </a:prstGeom>
          <a:noFill/>
          <a:ln>
            <a:noFill/>
          </a:ln>
        </p:spPr>
      </p:pic>
      <p:pic>
        <p:nvPicPr>
          <p:cNvPr id="16" name="Picture Placeholder 6">
            <a:extLst>
              <a:ext uri="{FF2B5EF4-FFF2-40B4-BE49-F238E27FC236}">
                <a16:creationId xmlns:a16="http://schemas.microsoft.com/office/drawing/2014/main" id="{D24752E2-4E24-0649-9A56-B264D49C4E1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78" t="28178"/>
          <a:stretch/>
        </p:blipFill>
        <p:spPr>
          <a:xfrm rot="20179082">
            <a:off x="10384498" y="317075"/>
            <a:ext cx="3878838" cy="3884380"/>
          </a:xfrm>
          <a:prstGeom prst="ellipse">
            <a:avLst/>
          </a:prstGeom>
          <a:noFill/>
          <a:ln>
            <a:noFill/>
          </a:ln>
        </p:spPr>
      </p:pic>
    </p:spTree>
    <p:extLst>
      <p:ext uri="{BB962C8B-B14F-4D97-AF65-F5344CB8AC3E}">
        <p14:creationId xmlns:p14="http://schemas.microsoft.com/office/powerpoint/2010/main" val="791352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60"/>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5400"/>
              <a:buFont typeface="Arial"/>
              <a:buNone/>
            </a:pPr>
            <a:r>
              <a:rPr lang="en-US" sz="4800" dirty="0">
                <a:latin typeface="Prometo Medium" panose="020B0604020202020204" charset="0"/>
                <a:ea typeface="Century Gothic"/>
                <a:cs typeface="Century Gothic"/>
                <a:sym typeface="Century Gothic"/>
              </a:rPr>
              <a:t>Welcome</a:t>
            </a:r>
            <a:r>
              <a:rPr lang="en-US" dirty="0">
                <a:latin typeface="Prometo Medium" panose="020B0604020202020204" charset="0"/>
                <a:ea typeface="Century Gothic"/>
                <a:cs typeface="Century Gothic"/>
                <a:sym typeface="Century Gothic"/>
              </a:rPr>
              <a:t> </a:t>
            </a:r>
            <a:br>
              <a:rPr lang="en-US" dirty="0">
                <a:latin typeface="Prometo Medium" panose="020B0604020202020204" charset="0"/>
                <a:ea typeface="Century Gothic"/>
                <a:cs typeface="Century Gothic"/>
                <a:sym typeface="Century Gothic"/>
              </a:rPr>
            </a:br>
            <a:r>
              <a:rPr lang="en-US" dirty="0">
                <a:latin typeface="Prometo Medium" panose="020B0604020202020204" charset="0"/>
                <a:ea typeface="Century Gothic"/>
                <a:cs typeface="Century Gothic"/>
                <a:sym typeface="Century Gothic"/>
              </a:rPr>
              <a:t/>
            </a:r>
            <a:br>
              <a:rPr lang="en-US" dirty="0">
                <a:latin typeface="Prometo Medium" panose="020B0604020202020204" charset="0"/>
                <a:ea typeface="Century Gothic"/>
                <a:cs typeface="Century Gothic"/>
                <a:sym typeface="Century Gothic"/>
              </a:rPr>
            </a:br>
            <a:r>
              <a:rPr lang="en-US" sz="3200" dirty="0">
                <a:latin typeface="Prometo Medium" panose="020B0604020202020204" charset="0"/>
                <a:ea typeface="Century Gothic"/>
                <a:cs typeface="Century Gothic"/>
                <a:sym typeface="Century Gothic"/>
              </a:rPr>
              <a:t>Gwynne Jelbaoui</a:t>
            </a:r>
            <a:br>
              <a:rPr lang="en-US" sz="3200" dirty="0">
                <a:latin typeface="Prometo Medium" panose="020B0604020202020204" charset="0"/>
                <a:ea typeface="Century Gothic"/>
                <a:cs typeface="Century Gothic"/>
                <a:sym typeface="Century Gothic"/>
              </a:rPr>
            </a:br>
            <a:r>
              <a:rPr lang="en-US" sz="2800" dirty="0">
                <a:latin typeface="Prometo Medium" panose="020B0604020202020204" charset="0"/>
                <a:ea typeface="Century Gothic"/>
                <a:cs typeface="Century Gothic"/>
                <a:sym typeface="Century Gothic"/>
              </a:rPr>
              <a:t>Program Manager</a:t>
            </a:r>
            <a:endParaRPr sz="2800" dirty="0">
              <a:latin typeface="Prometo Medium" panose="020B0604020202020204" charset="0"/>
              <a:ea typeface="Century Gothic"/>
              <a:cs typeface="Century Gothic"/>
              <a:sym typeface="Century Gothic"/>
            </a:endParaRPr>
          </a:p>
          <a:p>
            <a:pPr marL="0" lvl="0" indent="0" algn="l" rtl="0">
              <a:lnSpc>
                <a:spcPct val="100000"/>
              </a:lnSpc>
              <a:spcBef>
                <a:spcPts val="0"/>
              </a:spcBef>
              <a:spcAft>
                <a:spcPts val="0"/>
              </a:spcAft>
              <a:buClr>
                <a:srgbClr val="FFFFFF"/>
              </a:buClr>
              <a:buSzPts val="5400"/>
              <a:buFont typeface="Arial"/>
              <a:buNone/>
            </a:pPr>
            <a:r>
              <a:rPr lang="en-US" sz="2800" dirty="0">
                <a:latin typeface="Prometo Medium" panose="020B0604020202020204" charset="0"/>
                <a:ea typeface="Century Gothic"/>
                <a:cs typeface="Century Gothic"/>
                <a:sym typeface="Century Gothic"/>
              </a:rPr>
              <a:t>Clinical Informatics  HIMSS</a:t>
            </a:r>
            <a:br>
              <a:rPr lang="en-US" sz="2800" dirty="0">
                <a:latin typeface="Prometo Medium" panose="020B0604020202020204" charset="0"/>
                <a:ea typeface="Century Gothic"/>
                <a:cs typeface="Century Gothic"/>
                <a:sym typeface="Century Gothic"/>
              </a:rPr>
            </a:br>
            <a:r>
              <a:rPr lang="en-US" sz="2000" u="sng" dirty="0">
                <a:solidFill>
                  <a:schemeClr val="hlink"/>
                </a:solidFill>
                <a:latin typeface="Prometo Medium" panose="020B0604020202020204" charset="0"/>
                <a:ea typeface="Century Gothic"/>
                <a:cs typeface="Century Gothic"/>
                <a:sym typeface="Century Gothic"/>
                <a:hlinkClick r:id="rId3"/>
              </a:rPr>
              <a:t>Gwynne.Jelbaoui@himss.org</a:t>
            </a:r>
            <a:r>
              <a:rPr lang="en-US" sz="2000" dirty="0">
                <a:latin typeface="Prometo Medium" panose="020B0604020202020204" charset="0"/>
                <a:ea typeface="Century Gothic"/>
                <a:cs typeface="Century Gothic"/>
                <a:sym typeface="Century Gothic"/>
              </a:rPr>
              <a:t> </a:t>
            </a:r>
            <a:endParaRPr sz="2000" dirty="0">
              <a:latin typeface="Prometo Medium" panose="020B0604020202020204" charset="0"/>
              <a:ea typeface="Century Gothic"/>
              <a:cs typeface="Century Gothic"/>
              <a:sym typeface="Century Gothic"/>
            </a:endParaRPr>
          </a:p>
        </p:txBody>
      </p:sp>
      <p:pic>
        <p:nvPicPr>
          <p:cNvPr id="6" name="Picture Placeholder 5" descr="A person smiling for the camera&#10;&#10;Description automatically generated with low confidence">
            <a:extLst>
              <a:ext uri="{FF2B5EF4-FFF2-40B4-BE49-F238E27FC236}">
                <a16:creationId xmlns:a16="http://schemas.microsoft.com/office/drawing/2014/main" id="{23716597-3D93-46DF-8772-72A29B04C780}"/>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9215" r="9215"/>
          <a:stretch>
            <a:fillRect/>
          </a:stretch>
        </p:blipFill>
        <p:spPr>
          <a:xfrm>
            <a:off x="6871992" y="1598279"/>
            <a:ext cx="3789752" cy="3716792"/>
          </a:xfrm>
        </p:spPr>
      </p:pic>
      <p:sp>
        <p:nvSpPr>
          <p:cNvPr id="278" name="Google Shape;278;p60"/>
          <p:cNvSpPr txBox="1">
            <a:spLocks noGrp="1"/>
          </p:cNvSpPr>
          <p:nvPr>
            <p:ph type="sldNum" sz="quarter" idx="4"/>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a:t>
            </a:fld>
            <a:endParaRPr/>
          </a:p>
        </p:txBody>
      </p:sp>
    </p:spTree>
    <p:extLst>
      <p:ext uri="{BB962C8B-B14F-4D97-AF65-F5344CB8AC3E}">
        <p14:creationId xmlns:p14="http://schemas.microsoft.com/office/powerpoint/2010/main" val="365767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28278" y="1379524"/>
            <a:ext cx="4346094" cy="4346092"/>
          </a:xfrm>
          <a:prstGeom prst="ellipse">
            <a:avLst/>
          </a:prstGeom>
          <a:noFill/>
          <a:ln w="12700">
            <a:solidFill>
              <a:schemeClr val="tx1">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Oval 2"/>
          <p:cNvSpPr/>
          <p:nvPr/>
        </p:nvSpPr>
        <p:spPr>
          <a:xfrm>
            <a:off x="4685897" y="1322370"/>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596612" y="1280171"/>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59546" y="4182179"/>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777082" y="5439560"/>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Placeholder 6">
            <a:extLst>
              <a:ext uri="{FF2B5EF4-FFF2-40B4-BE49-F238E27FC236}">
                <a16:creationId xmlns:a16="http://schemas.microsoft.com/office/drawing/2014/main" id="{A65900B5-2917-164E-A95C-5B21E09BC2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257" t="27080" r="19947" b="34162"/>
          <a:stretch/>
        </p:blipFill>
        <p:spPr>
          <a:xfrm rot="19800000">
            <a:off x="4695853" y="1793681"/>
            <a:ext cx="2662142" cy="3432774"/>
          </a:xfrm>
          <a:prstGeom prst="ellipse">
            <a:avLst/>
          </a:prstGeom>
          <a:noFill/>
          <a:ln>
            <a:noFill/>
          </a:ln>
        </p:spPr>
      </p:pic>
      <p:sp>
        <p:nvSpPr>
          <p:cNvPr id="2" name="Slide Number Placeholder 1"/>
          <p:cNvSpPr>
            <a:spLocks noGrp="1"/>
          </p:cNvSpPr>
          <p:nvPr>
            <p:ph type="sldNum" sz="quarter" idx="10"/>
          </p:nvPr>
        </p:nvSpPr>
        <p:spPr/>
        <p:txBody>
          <a:bodyPr/>
          <a:lstStyle/>
          <a:p>
            <a:fld id="{D8D877B3-D348-4611-9BDB-C5374591D951}" type="slidenum">
              <a:rPr lang="en-US" smtClean="0"/>
              <a:pPr/>
              <a:t>4</a:t>
            </a:fld>
            <a:endParaRPr lang="en-US" dirty="0"/>
          </a:p>
        </p:txBody>
      </p:sp>
      <p:sp>
        <p:nvSpPr>
          <p:cNvPr id="29" name="TextBox 28"/>
          <p:cNvSpPr txBox="1"/>
          <p:nvPr/>
        </p:nvSpPr>
        <p:spPr>
          <a:xfrm>
            <a:off x="884121" y="1421579"/>
            <a:ext cx="3458642" cy="738664"/>
          </a:xfrm>
          <a:prstGeom prst="rect">
            <a:avLst/>
          </a:prstGeom>
          <a:noFill/>
        </p:spPr>
        <p:txBody>
          <a:bodyPr wrap="square" lIns="0" rIns="0" rtlCol="0">
            <a:spAutoFit/>
          </a:bodyPr>
          <a:lstStyle/>
          <a:p>
            <a:pPr algn="r"/>
            <a:r>
              <a:rPr lang="en-US" sz="1400" dirty="0">
                <a:solidFill>
                  <a:schemeClr val="bg2"/>
                </a:solidFill>
                <a:latin typeface="Century Gothic" panose="020B0502020202020204" pitchFamily="34" charset="0"/>
              </a:rPr>
              <a:t>Present webinars on telehealth, medical informatics, clinical decision support and best use of EHR systems  </a:t>
            </a:r>
          </a:p>
        </p:txBody>
      </p:sp>
      <p:sp>
        <p:nvSpPr>
          <p:cNvPr id="35" name="TextBox 34"/>
          <p:cNvSpPr txBox="1"/>
          <p:nvPr/>
        </p:nvSpPr>
        <p:spPr>
          <a:xfrm>
            <a:off x="810125" y="4751726"/>
            <a:ext cx="2902501" cy="523220"/>
          </a:xfrm>
          <a:prstGeom prst="rect">
            <a:avLst/>
          </a:prstGeom>
          <a:noFill/>
        </p:spPr>
        <p:txBody>
          <a:bodyPr wrap="square" lIns="0" rIns="0" rtlCol="0">
            <a:spAutoFit/>
          </a:bodyPr>
          <a:lstStyle/>
          <a:p>
            <a:pPr algn="r"/>
            <a:r>
              <a:rPr lang="en-US" sz="1400" dirty="0">
                <a:solidFill>
                  <a:schemeClr val="bg2"/>
                </a:solidFill>
                <a:latin typeface="Century Gothic" panose="020B0502020202020204" pitchFamily="34" charset="0"/>
              </a:rPr>
              <a:t>Career profiles, education, articles, blogs </a:t>
            </a:r>
          </a:p>
        </p:txBody>
      </p:sp>
      <p:sp>
        <p:nvSpPr>
          <p:cNvPr id="45" name="Freeform 85"/>
          <p:cNvSpPr>
            <a:spLocks noEditPoints="1"/>
          </p:cNvSpPr>
          <p:nvPr/>
        </p:nvSpPr>
        <p:spPr bwMode="auto">
          <a:xfrm>
            <a:off x="4026860" y="4392308"/>
            <a:ext cx="338138" cy="338138"/>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46" name="Freeform 104"/>
          <p:cNvSpPr>
            <a:spLocks noEditPoints="1"/>
          </p:cNvSpPr>
          <p:nvPr/>
        </p:nvSpPr>
        <p:spPr bwMode="auto">
          <a:xfrm>
            <a:off x="4844223" y="5447561"/>
            <a:ext cx="236511" cy="317868"/>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48" name="TextBox 47"/>
          <p:cNvSpPr txBox="1"/>
          <p:nvPr/>
        </p:nvSpPr>
        <p:spPr>
          <a:xfrm>
            <a:off x="656963" y="4356296"/>
            <a:ext cx="3099915" cy="507831"/>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Physician  Resources</a:t>
            </a:r>
          </a:p>
        </p:txBody>
      </p:sp>
      <p:sp>
        <p:nvSpPr>
          <p:cNvPr id="49" name="TextBox 48"/>
          <p:cNvSpPr txBox="1"/>
          <p:nvPr/>
        </p:nvSpPr>
        <p:spPr>
          <a:xfrm>
            <a:off x="1627702" y="1040659"/>
            <a:ext cx="2728198"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Education</a:t>
            </a:r>
          </a:p>
        </p:txBody>
      </p:sp>
      <p:sp>
        <p:nvSpPr>
          <p:cNvPr id="50" name="TextBox 49"/>
          <p:cNvSpPr txBox="1"/>
          <p:nvPr/>
        </p:nvSpPr>
        <p:spPr>
          <a:xfrm>
            <a:off x="6690061" y="5494667"/>
            <a:ext cx="4255106"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Strategic Partners</a:t>
            </a:r>
          </a:p>
        </p:txBody>
      </p:sp>
      <p:sp>
        <p:nvSpPr>
          <p:cNvPr id="53" name="TextBox 52"/>
          <p:cNvSpPr txBox="1"/>
          <p:nvPr/>
        </p:nvSpPr>
        <p:spPr>
          <a:xfrm>
            <a:off x="7643010" y="1119306"/>
            <a:ext cx="2438710"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Community </a:t>
            </a:r>
          </a:p>
        </p:txBody>
      </p:sp>
      <p:sp>
        <p:nvSpPr>
          <p:cNvPr id="54" name="Oval 53"/>
          <p:cNvSpPr/>
          <p:nvPr/>
        </p:nvSpPr>
        <p:spPr>
          <a:xfrm>
            <a:off x="4986064" y="2344945"/>
            <a:ext cx="2268114" cy="22681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986065" y="3172394"/>
            <a:ext cx="2268114" cy="830997"/>
          </a:xfrm>
          <a:prstGeom prst="rect">
            <a:avLst/>
          </a:prstGeom>
          <a:noFill/>
        </p:spPr>
        <p:txBody>
          <a:bodyPr wrap="square" rtlCol="0">
            <a:spAutoFit/>
          </a:bodyPr>
          <a:lstStyle/>
          <a:p>
            <a:pPr algn="ctr"/>
            <a:r>
              <a:rPr lang="en-US" sz="2400" i="1" dirty="0">
                <a:solidFill>
                  <a:schemeClr val="bg1"/>
                </a:solidFill>
                <a:latin typeface="Prometo Medium" panose="020B0704030203060203" pitchFamily="34" charset="0"/>
              </a:rPr>
              <a:t>Physician Community</a:t>
            </a:r>
          </a:p>
        </p:txBody>
      </p:sp>
      <p:sp>
        <p:nvSpPr>
          <p:cNvPr id="32" name="Oval 31"/>
          <p:cNvSpPr/>
          <p:nvPr/>
        </p:nvSpPr>
        <p:spPr>
          <a:xfrm>
            <a:off x="3654632" y="2734803"/>
            <a:ext cx="701268" cy="6687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94277" y="3073535"/>
            <a:ext cx="3266397" cy="523220"/>
          </a:xfrm>
          <a:prstGeom prst="rect">
            <a:avLst/>
          </a:prstGeom>
          <a:noFill/>
        </p:spPr>
        <p:txBody>
          <a:bodyPr wrap="square" lIns="0" rIns="0" rtlCol="0">
            <a:spAutoFit/>
          </a:bodyPr>
          <a:lstStyle/>
          <a:p>
            <a:pPr algn="r"/>
            <a:r>
              <a:rPr lang="en-US" sz="1400" dirty="0">
                <a:solidFill>
                  <a:schemeClr val="bg2"/>
                </a:solidFill>
                <a:latin typeface="Century Gothic" panose="020B0502020202020204" pitchFamily="34" charset="0"/>
              </a:rPr>
              <a:t>Policy input, interviews with HIMSS Media; Pre-Con Symposium Planning</a:t>
            </a:r>
          </a:p>
        </p:txBody>
      </p:sp>
      <p:sp>
        <p:nvSpPr>
          <p:cNvPr id="40" name="TextBox 39"/>
          <p:cNvSpPr txBox="1"/>
          <p:nvPr/>
        </p:nvSpPr>
        <p:spPr>
          <a:xfrm>
            <a:off x="851474" y="2670688"/>
            <a:ext cx="2728198"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Thought Leadership</a:t>
            </a:r>
          </a:p>
        </p:txBody>
      </p:sp>
      <p:sp>
        <p:nvSpPr>
          <p:cNvPr id="56" name="Oval 55"/>
          <p:cNvSpPr/>
          <p:nvPr/>
        </p:nvSpPr>
        <p:spPr>
          <a:xfrm>
            <a:off x="7690816" y="2651457"/>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8652687" y="2932405"/>
            <a:ext cx="2633733" cy="523220"/>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Value of CMIO; CMIO Roundtable</a:t>
            </a:r>
          </a:p>
        </p:txBody>
      </p:sp>
      <p:sp>
        <p:nvSpPr>
          <p:cNvPr id="59" name="TextBox 58"/>
          <p:cNvSpPr txBox="1"/>
          <p:nvPr/>
        </p:nvSpPr>
        <p:spPr>
          <a:xfrm>
            <a:off x="8548018" y="2566559"/>
            <a:ext cx="2087382"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CMIOs</a:t>
            </a:r>
          </a:p>
        </p:txBody>
      </p:sp>
      <p:sp>
        <p:nvSpPr>
          <p:cNvPr id="60" name="Oval 59"/>
          <p:cNvSpPr/>
          <p:nvPr/>
        </p:nvSpPr>
        <p:spPr>
          <a:xfrm>
            <a:off x="7715980" y="4174731"/>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36"/>
          <p:cNvSpPr>
            <a:spLocks noEditPoints="1"/>
          </p:cNvSpPr>
          <p:nvPr/>
        </p:nvSpPr>
        <p:spPr bwMode="auto">
          <a:xfrm>
            <a:off x="7898339" y="4356296"/>
            <a:ext cx="336550" cy="338138"/>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3" name="TextBox 62"/>
          <p:cNvSpPr txBox="1"/>
          <p:nvPr/>
        </p:nvSpPr>
        <p:spPr>
          <a:xfrm>
            <a:off x="8401182" y="4094273"/>
            <a:ext cx="3473070" cy="507831"/>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Education Task Force </a:t>
            </a:r>
            <a:r>
              <a:rPr lang="en-US" sz="1000" i="1" dirty="0">
                <a:solidFill>
                  <a:schemeClr val="accent1"/>
                </a:solidFill>
                <a:latin typeface="Prometo Medium" panose="020B0704030203060203" pitchFamily="34" charset="0"/>
              </a:rPr>
              <a:t> </a:t>
            </a:r>
          </a:p>
        </p:txBody>
      </p:sp>
      <p:sp>
        <p:nvSpPr>
          <p:cNvPr id="72" name="TextBox 71"/>
          <p:cNvSpPr txBox="1"/>
          <p:nvPr/>
        </p:nvSpPr>
        <p:spPr>
          <a:xfrm>
            <a:off x="6791379" y="5890572"/>
            <a:ext cx="3193638" cy="307777"/>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AMDIS, PEHRC with CMSS, AHA</a:t>
            </a:r>
          </a:p>
        </p:txBody>
      </p:sp>
      <p:pic>
        <p:nvPicPr>
          <p:cNvPr id="70" name="Graphic 129">
            <a:extLst>
              <a:ext uri="{FF2B5EF4-FFF2-40B4-BE49-F238E27FC236}">
                <a16:creationId xmlns:a16="http://schemas.microsoft.com/office/drawing/2014/main" id="{991A161E-A268-CF45-9837-B36DF4C983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42548" y="2952704"/>
            <a:ext cx="304003" cy="396125"/>
          </a:xfrm>
          <a:prstGeom prst="rect">
            <a:avLst/>
          </a:prstGeom>
        </p:spPr>
      </p:pic>
      <p:pic>
        <p:nvPicPr>
          <p:cNvPr id="71" name="Graphic 174">
            <a:extLst>
              <a:ext uri="{FF2B5EF4-FFF2-40B4-BE49-F238E27FC236}">
                <a16:creationId xmlns:a16="http://schemas.microsoft.com/office/drawing/2014/main" id="{4A52842A-158D-354C-B049-9166C9D3AA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934242" y="5602887"/>
            <a:ext cx="371757" cy="375802"/>
          </a:xfrm>
          <a:prstGeom prst="rect">
            <a:avLst/>
          </a:prstGeom>
        </p:spPr>
      </p:pic>
      <p:sp>
        <p:nvSpPr>
          <p:cNvPr id="73" name="TextBox 72"/>
          <p:cNvSpPr txBox="1"/>
          <p:nvPr/>
        </p:nvSpPr>
        <p:spPr>
          <a:xfrm>
            <a:off x="7746049" y="1469277"/>
            <a:ext cx="2947041" cy="738664"/>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Volunteer efforts include –CMIO Roundtable &amp; Workgroups, Clinician Circle (ambassador)</a:t>
            </a:r>
          </a:p>
        </p:txBody>
      </p:sp>
      <p:pic>
        <p:nvPicPr>
          <p:cNvPr id="74" name="Graphic 81">
            <a:extLst>
              <a:ext uri="{FF2B5EF4-FFF2-40B4-BE49-F238E27FC236}">
                <a16:creationId xmlns:a16="http://schemas.microsoft.com/office/drawing/2014/main" id="{06513BD8-A7F8-444D-A15D-E163ABC84F4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865676" y="2759535"/>
            <a:ext cx="470357" cy="391432"/>
          </a:xfrm>
          <a:prstGeom prst="rect">
            <a:avLst/>
          </a:prstGeom>
        </p:spPr>
      </p:pic>
      <p:sp>
        <p:nvSpPr>
          <p:cNvPr id="77" name="TextBox 76"/>
          <p:cNvSpPr txBox="1"/>
          <p:nvPr/>
        </p:nvSpPr>
        <p:spPr>
          <a:xfrm>
            <a:off x="8524361" y="4505784"/>
            <a:ext cx="3193638" cy="523220"/>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Drive education and content for  Community</a:t>
            </a:r>
          </a:p>
        </p:txBody>
      </p:sp>
      <p:pic>
        <p:nvPicPr>
          <p:cNvPr id="58" name="Graphic 170">
            <a:extLst>
              <a:ext uri="{FF2B5EF4-FFF2-40B4-BE49-F238E27FC236}">
                <a16:creationId xmlns:a16="http://schemas.microsoft.com/office/drawing/2014/main" id="{D7525D57-A861-634B-80AF-6D903ADAEA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6711905" y="1373968"/>
            <a:ext cx="482600" cy="502910"/>
          </a:xfrm>
          <a:prstGeom prst="rect">
            <a:avLst/>
          </a:prstGeom>
        </p:spPr>
      </p:pic>
      <p:sp>
        <p:nvSpPr>
          <p:cNvPr id="66" name="Freeform 55"/>
          <p:cNvSpPr>
            <a:spLocks noEditPoints="1"/>
          </p:cNvSpPr>
          <p:nvPr/>
        </p:nvSpPr>
        <p:spPr bwMode="auto">
          <a:xfrm>
            <a:off x="4868256" y="1501491"/>
            <a:ext cx="336550" cy="338138"/>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5" name="TextBox 4"/>
          <p:cNvSpPr txBox="1"/>
          <p:nvPr/>
        </p:nvSpPr>
        <p:spPr>
          <a:xfrm>
            <a:off x="3240226" y="6479692"/>
            <a:ext cx="6476247" cy="338554"/>
          </a:xfrm>
          <a:prstGeom prst="rect">
            <a:avLst/>
          </a:prstGeom>
          <a:noFill/>
        </p:spPr>
        <p:txBody>
          <a:bodyPr wrap="square" rtlCol="0">
            <a:spAutoFit/>
          </a:bodyPr>
          <a:lstStyle/>
          <a:p>
            <a:r>
              <a:rPr lang="en-US" sz="1600" b="1" u="sng" dirty="0">
                <a:solidFill>
                  <a:schemeClr val="bg1"/>
                </a:solidFill>
                <a:hlinkClick r:id="rId12"/>
              </a:rPr>
              <a:t>www.himss.org/membership-participation/physician</a:t>
            </a:r>
            <a:r>
              <a:rPr lang="en-US" sz="1600" b="1" dirty="0">
                <a:solidFill>
                  <a:schemeClr val="bg1"/>
                </a:solidFill>
              </a:rPr>
              <a:t> </a:t>
            </a:r>
          </a:p>
        </p:txBody>
      </p:sp>
      <p:sp>
        <p:nvSpPr>
          <p:cNvPr id="7" name="TextBox 6"/>
          <p:cNvSpPr txBox="1"/>
          <p:nvPr/>
        </p:nvSpPr>
        <p:spPr>
          <a:xfrm>
            <a:off x="261425" y="281354"/>
            <a:ext cx="4819309" cy="523220"/>
          </a:xfrm>
          <a:prstGeom prst="rect">
            <a:avLst/>
          </a:prstGeom>
          <a:noFill/>
        </p:spPr>
        <p:txBody>
          <a:bodyPr wrap="square" rtlCol="0">
            <a:spAutoFit/>
          </a:bodyPr>
          <a:lstStyle/>
          <a:p>
            <a:r>
              <a:rPr lang="en-US" sz="2800" dirty="0">
                <a:solidFill>
                  <a:srgbClr val="FF0000"/>
                </a:solidFill>
                <a:latin typeface="Prometo Medium" panose="020B0604020202020204" charset="0"/>
              </a:rPr>
              <a:t>Physician Community </a:t>
            </a:r>
            <a:endParaRPr lang="en-US" sz="2800" dirty="0">
              <a:latin typeface="Prometo Medium" panose="020B0604020202020204" charset="0"/>
            </a:endParaRPr>
          </a:p>
        </p:txBody>
      </p:sp>
    </p:spTree>
    <p:extLst>
      <p:ext uri="{BB962C8B-B14F-4D97-AF65-F5344CB8AC3E}">
        <p14:creationId xmlns:p14="http://schemas.microsoft.com/office/powerpoint/2010/main" val="196216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701764" y="3075483"/>
            <a:ext cx="5069272" cy="4405931"/>
          </a:xfrm>
        </p:spPr>
        <p:txBody>
          <a:bodyPr>
            <a:normAutofit/>
          </a:bodyPr>
          <a:lstStyle/>
          <a:p>
            <a:pPr marL="0" indent="0">
              <a:buNone/>
            </a:pPr>
            <a:r>
              <a:rPr lang="en-US" sz="2800" dirty="0">
                <a:solidFill>
                  <a:schemeClr val="tx1"/>
                </a:solidFill>
              </a:rPr>
              <a:t>Vice President HealthCare Alliance and Clinical Leader</a:t>
            </a:r>
          </a:p>
          <a:p>
            <a:pPr marL="0" indent="0">
              <a:buNone/>
            </a:pPr>
            <a:r>
              <a:rPr lang="en-US" sz="2800" b="0" dirty="0" err="1">
                <a:solidFill>
                  <a:schemeClr val="tx1"/>
                </a:solidFill>
                <a:latin typeface="+mn-lt"/>
              </a:rPr>
              <a:t>Infor</a:t>
            </a:r>
            <a:r>
              <a:rPr lang="en-US" sz="2800" dirty="0">
                <a:solidFill>
                  <a:schemeClr val="tx1"/>
                </a:solidFill>
                <a:latin typeface="+mn-lt"/>
              </a:rPr>
              <a:t/>
            </a:r>
            <a:br>
              <a:rPr lang="en-US" sz="2800" dirty="0">
                <a:solidFill>
                  <a:schemeClr val="tx1"/>
                </a:solidFill>
                <a:latin typeface="+mn-lt"/>
              </a:rPr>
            </a:br>
            <a:endParaRPr lang="en-US" sz="2800" dirty="0">
              <a:latin typeface="+mn-lt"/>
            </a:endParaRPr>
          </a:p>
        </p:txBody>
      </p:sp>
      <p:sp>
        <p:nvSpPr>
          <p:cNvPr id="11" name="Title 10"/>
          <p:cNvSpPr>
            <a:spLocks noGrp="1"/>
          </p:cNvSpPr>
          <p:nvPr>
            <p:ph type="title"/>
          </p:nvPr>
        </p:nvSpPr>
        <p:spPr>
          <a:xfrm>
            <a:off x="701764" y="1250950"/>
            <a:ext cx="5069272" cy="1028700"/>
          </a:xfrm>
        </p:spPr>
        <p:txBody>
          <a:bodyPr/>
          <a:lstStyle/>
          <a:p>
            <a:r>
              <a:rPr lang="en-US" i="0" dirty="0"/>
              <a:t>Donna Houlne, RN, BSN, MHA, MHRM</a:t>
            </a:r>
            <a:r>
              <a:rPr lang="en-US" sz="4400" dirty="0">
                <a:solidFill>
                  <a:schemeClr val="accent1"/>
                </a:solidFill>
              </a:rPr>
              <a:t/>
            </a:r>
            <a:br>
              <a:rPr lang="en-US" sz="4400" dirty="0">
                <a:solidFill>
                  <a:schemeClr val="accent1"/>
                </a:solidFill>
              </a:rPr>
            </a:br>
            <a:r>
              <a:rPr lang="en-US" sz="1600" dirty="0">
                <a:solidFill>
                  <a:schemeClr val="tx1"/>
                </a:solidFill>
              </a:rPr>
              <a:t/>
            </a:r>
            <a:br>
              <a:rPr lang="en-US" sz="1600" dirty="0">
                <a:solidFill>
                  <a:schemeClr val="tx1"/>
                </a:solidFill>
              </a:rPr>
            </a:br>
            <a:endParaRPr lang="en-US" dirty="0">
              <a:solidFill>
                <a:schemeClr val="tx1"/>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pPr/>
              <a:t>5</a:t>
            </a:fld>
            <a:endParaRPr lang="en-US" dirty="0"/>
          </a:p>
        </p:txBody>
      </p:sp>
      <p:pic>
        <p:nvPicPr>
          <p:cNvPr id="9" name="Picture Placeholder 8" descr="A person smiling for the camera&#10;&#10;Description automatically generated with low confidence">
            <a:extLst>
              <a:ext uri="{FF2B5EF4-FFF2-40B4-BE49-F238E27FC236}">
                <a16:creationId xmlns:a16="http://schemas.microsoft.com/office/drawing/2014/main" id="{BB361B74-A525-4E9F-AE51-A2D29819813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9581" b="9581"/>
          <a:stretch>
            <a:fillRect/>
          </a:stretch>
        </p:blipFill>
        <p:spPr>
          <a:xfrm>
            <a:off x="6989763" y="1765300"/>
            <a:ext cx="4664075" cy="3770313"/>
          </a:xfrm>
        </p:spPr>
      </p:pic>
    </p:spTree>
    <p:extLst>
      <p:ext uri="{BB962C8B-B14F-4D97-AF65-F5344CB8AC3E}">
        <p14:creationId xmlns:p14="http://schemas.microsoft.com/office/powerpoint/2010/main" val="682369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967001" y="661350"/>
            <a:ext cx="9518314" cy="1249338"/>
          </a:xfrm>
        </p:spPr>
        <p:txBody>
          <a:bodyPr/>
          <a:lstStyle/>
          <a:p>
            <a:pPr>
              <a:lnSpc>
                <a:spcPct val="100000"/>
              </a:lnSpc>
            </a:pPr>
            <a:r>
              <a:rPr lang="en-US" sz="3200" dirty="0"/>
              <a:t>Practical Interoperability </a:t>
            </a:r>
            <a:r>
              <a:rPr lang="en-US" sz="2800" dirty="0"/>
              <a:t/>
            </a:r>
            <a:br>
              <a:rPr lang="en-US" sz="2800" dirty="0"/>
            </a:br>
            <a:r>
              <a:rPr lang="en-US" sz="2400" dirty="0"/>
              <a:t/>
            </a:r>
            <a:br>
              <a:rPr lang="en-US" sz="2400" dirty="0"/>
            </a:br>
            <a:r>
              <a:rPr lang="en-US" sz="2400" dirty="0">
                <a:solidFill>
                  <a:srgbClr val="FF0000"/>
                </a:solidFill>
              </a:rPr>
              <a:t>Learning Objectives</a:t>
            </a:r>
            <a:br>
              <a:rPr lang="en-US" sz="2400" dirty="0">
                <a:solidFill>
                  <a:srgbClr val="FF0000"/>
                </a:solidFill>
              </a:rPr>
            </a:br>
            <a:r>
              <a:rPr lang="en-US" dirty="0"/>
              <a:t/>
            </a:r>
            <a:br>
              <a:rPr lang="en-US" dirty="0"/>
            </a:br>
            <a:r>
              <a:rPr lang="en-US" sz="3200" i="0" dirty="0">
                <a:latin typeface="Century Gothic" panose="020B0502020202020204" pitchFamily="34" charset="0"/>
              </a:rPr>
              <a:t/>
            </a:r>
            <a:br>
              <a:rPr lang="en-US" sz="3200" i="0" dirty="0">
                <a:latin typeface="Century Gothic" panose="020B0502020202020204" pitchFamily="34" charset="0"/>
              </a:rPr>
            </a:br>
            <a:r>
              <a:rPr lang="en-US" sz="2000" i="0" dirty="0">
                <a:solidFill>
                  <a:schemeClr val="accent3"/>
                </a:solidFill>
                <a:latin typeface="Century Gothic" panose="020B0502020202020204" pitchFamily="34" charset="0"/>
              </a:rPr>
              <a:t/>
            </a:r>
            <a:br>
              <a:rPr lang="en-US" sz="2000" i="0" dirty="0">
                <a:solidFill>
                  <a:schemeClr val="accent3"/>
                </a:solidFill>
                <a:latin typeface="Century Gothic" panose="020B0502020202020204" pitchFamily="34" charset="0"/>
              </a:rPr>
            </a:br>
            <a:endParaRPr lang="en-US" sz="2000" i="0" dirty="0">
              <a:latin typeface="Century Gothic" panose="020B0502020202020204" pitchFamily="34" charset="0"/>
            </a:endParaRP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967001" y="2446525"/>
            <a:ext cx="9981708" cy="4411475"/>
          </a:xfrm>
        </p:spPr>
        <p:txBody>
          <a:bodyPr>
            <a:noAutofit/>
          </a:bodyPr>
          <a:lstStyle/>
          <a:p>
            <a:pPr fontAlgn="ctr">
              <a:lnSpc>
                <a:spcPct val="100000"/>
              </a:lnSpc>
              <a:spcBef>
                <a:spcPts val="600"/>
              </a:spcBef>
              <a:spcAft>
                <a:spcPts val="600"/>
              </a:spcAft>
            </a:pPr>
            <a:r>
              <a:rPr lang="en-US" sz="2400" dirty="0"/>
              <a:t>Gain a better understanding of workflows to help ease challenges clinicians face with interoperability.</a:t>
            </a:r>
          </a:p>
          <a:p>
            <a:pPr fontAlgn="ctr">
              <a:lnSpc>
                <a:spcPct val="100000"/>
              </a:lnSpc>
              <a:spcBef>
                <a:spcPts val="600"/>
              </a:spcBef>
              <a:spcAft>
                <a:spcPts val="600"/>
              </a:spcAft>
            </a:pPr>
            <a:r>
              <a:rPr lang="en-US" sz="2400" dirty="0"/>
              <a:t>Understand the impending regulations that will impact clinicians.</a:t>
            </a:r>
          </a:p>
          <a:p>
            <a:pPr fontAlgn="ctr">
              <a:lnSpc>
                <a:spcPct val="100000"/>
              </a:lnSpc>
              <a:spcBef>
                <a:spcPts val="600"/>
              </a:spcBef>
              <a:spcAft>
                <a:spcPts val="600"/>
              </a:spcAft>
            </a:pPr>
            <a:r>
              <a:rPr lang="en-US" sz="2400" dirty="0"/>
              <a:t>Gain a better perspective on the patient experience when it comes to interoperability.</a:t>
            </a:r>
            <a:endParaRPr lang="en-US" sz="2800" dirty="0"/>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6</a:t>
            </a:fld>
            <a:endParaRPr lang="en-US" dirty="0"/>
          </a:p>
        </p:txBody>
      </p:sp>
    </p:spTree>
    <p:extLst>
      <p:ext uri="{BB962C8B-B14F-4D97-AF65-F5344CB8AC3E}">
        <p14:creationId xmlns:p14="http://schemas.microsoft.com/office/powerpoint/2010/main" val="199297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a:t>
            </a:fld>
            <a:endParaRPr lang="en-US" dirty="0"/>
          </a:p>
        </p:txBody>
      </p:sp>
      <p:sp>
        <p:nvSpPr>
          <p:cNvPr id="12" name="Content Placeholder 11"/>
          <p:cNvSpPr>
            <a:spLocks noGrp="1"/>
          </p:cNvSpPr>
          <p:nvPr>
            <p:ph idx="1"/>
          </p:nvPr>
        </p:nvSpPr>
        <p:spPr>
          <a:xfrm>
            <a:off x="700922" y="2452069"/>
            <a:ext cx="6154472" cy="4405931"/>
          </a:xfrm>
        </p:spPr>
        <p:txBody>
          <a:bodyPr>
            <a:normAutofit/>
          </a:bodyPr>
          <a:lstStyle/>
          <a:p>
            <a:pPr marL="0" indent="0">
              <a:buNone/>
            </a:pPr>
            <a:r>
              <a:rPr lang="en-US" sz="2800" dirty="0">
                <a:solidFill>
                  <a:schemeClr val="tx1"/>
                </a:solidFill>
              </a:rPr>
              <a:t>Chief Medical Informatics Officer </a:t>
            </a:r>
          </a:p>
          <a:p>
            <a:pPr marL="0" indent="0">
              <a:buNone/>
            </a:pPr>
            <a:r>
              <a:rPr lang="en-US" sz="2800" b="0" dirty="0">
                <a:solidFill>
                  <a:schemeClr val="tx1"/>
                </a:solidFill>
              </a:rPr>
              <a:t>DoD Healthcare Management System Modernization </a:t>
            </a:r>
          </a:p>
          <a:p>
            <a:pPr marL="0" indent="0">
              <a:buNone/>
            </a:pPr>
            <a:r>
              <a:rPr lang="en-US" sz="2800" dirty="0">
                <a:solidFill>
                  <a:schemeClr val="tx1"/>
                </a:solidFill>
                <a:latin typeface="+mn-lt"/>
              </a:rPr>
              <a:t/>
            </a:r>
            <a:br>
              <a:rPr lang="en-US" sz="2800" dirty="0">
                <a:solidFill>
                  <a:schemeClr val="tx1"/>
                </a:solidFill>
                <a:latin typeface="+mn-lt"/>
              </a:rPr>
            </a:br>
            <a:r>
              <a:rPr lang="en-US" sz="2800" dirty="0">
                <a:solidFill>
                  <a:schemeClr val="tx1"/>
                </a:solidFill>
                <a:latin typeface="+mn-lt"/>
              </a:rPr>
              <a:t>Fellow </a:t>
            </a:r>
          </a:p>
          <a:p>
            <a:pPr marL="0" indent="0">
              <a:buNone/>
            </a:pPr>
            <a:r>
              <a:rPr lang="en-US" sz="2800" b="0" dirty="0" err="1">
                <a:solidFill>
                  <a:schemeClr val="tx1"/>
                </a:solidFill>
                <a:latin typeface="+mn-lt"/>
              </a:rPr>
              <a:t>Blockchain</a:t>
            </a:r>
            <a:r>
              <a:rPr lang="en-US" sz="2800" b="0" dirty="0">
                <a:solidFill>
                  <a:schemeClr val="tx1"/>
                </a:solidFill>
                <a:latin typeface="+mn-lt"/>
              </a:rPr>
              <a:t> in Healthcare Global </a:t>
            </a:r>
          </a:p>
          <a:p>
            <a:pPr marL="0" indent="0">
              <a:buNone/>
            </a:pPr>
            <a:endParaRPr lang="en-US" sz="2400" b="0" dirty="0">
              <a:solidFill>
                <a:schemeClr val="tx1"/>
              </a:solidFill>
              <a:latin typeface="+mn-lt"/>
            </a:endParaRPr>
          </a:p>
        </p:txBody>
      </p:sp>
      <p:pic>
        <p:nvPicPr>
          <p:cNvPr id="14" name="Picture Placeholder 13"/>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7156852" y="1736287"/>
            <a:ext cx="3902207" cy="4084771"/>
          </a:xfrm>
          <a:prstGeom prst="ellipse">
            <a:avLst/>
          </a:prstGeom>
          <a:ln>
            <a:noFill/>
          </a:ln>
          <a:effectLst>
            <a:softEdge rad="112500"/>
          </a:effectLst>
        </p:spPr>
      </p:pic>
      <p:sp>
        <p:nvSpPr>
          <p:cNvPr id="11" name="Title 10"/>
          <p:cNvSpPr>
            <a:spLocks noGrp="1"/>
          </p:cNvSpPr>
          <p:nvPr>
            <p:ph type="title"/>
          </p:nvPr>
        </p:nvSpPr>
        <p:spPr>
          <a:xfrm>
            <a:off x="550796" y="923067"/>
            <a:ext cx="8443269" cy="1028700"/>
          </a:xfrm>
        </p:spPr>
        <p:txBody>
          <a:bodyPr/>
          <a:lstStyle/>
          <a:p>
            <a:r>
              <a:rPr lang="en-US" i="0" dirty="0">
                <a:solidFill>
                  <a:schemeClr val="accent1"/>
                </a:solidFill>
              </a:rPr>
              <a:t>Alex Holston, MD,</a:t>
            </a:r>
            <a:r>
              <a:rPr lang="en-US" i="0" dirty="0"/>
              <a:t> </a:t>
            </a:r>
            <a:r>
              <a:rPr lang="en-US" i="0" dirty="0" err="1"/>
              <a:t>BiHG</a:t>
            </a:r>
            <a:r>
              <a:rPr lang="en-US" i="0" dirty="0"/>
              <a:t> Fellow, CMIO</a:t>
            </a:r>
            <a:r>
              <a:rPr lang="en-US" sz="4000" dirty="0">
                <a:solidFill>
                  <a:schemeClr val="accent1"/>
                </a:solidFill>
              </a:rPr>
              <a:t/>
            </a:r>
            <a:br>
              <a:rPr lang="en-US" sz="4000" dirty="0">
                <a:solidFill>
                  <a:schemeClr val="accent1"/>
                </a:solidFill>
              </a:rPr>
            </a:br>
            <a:r>
              <a:rPr lang="en-US" dirty="0">
                <a:solidFill>
                  <a:schemeClr val="tx1"/>
                </a:solidFill>
              </a:rPr>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10431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8</a:t>
            </a:fld>
            <a:endParaRPr lang="en-US" dirty="0"/>
          </a:p>
        </p:txBody>
      </p:sp>
      <p:sp>
        <p:nvSpPr>
          <p:cNvPr id="3" name="Content Placeholder 2"/>
          <p:cNvSpPr>
            <a:spLocks noGrp="1"/>
          </p:cNvSpPr>
          <p:nvPr>
            <p:ph idx="1"/>
          </p:nvPr>
        </p:nvSpPr>
        <p:spPr>
          <a:xfrm>
            <a:off x="646988" y="1978330"/>
            <a:ext cx="5933661" cy="3824228"/>
          </a:xfrm>
        </p:spPr>
        <p:txBody>
          <a:bodyPr>
            <a:normAutofit/>
          </a:bodyPr>
          <a:lstStyle/>
          <a:p>
            <a:pPr marL="0" indent="0">
              <a:spcBef>
                <a:spcPts val="600"/>
              </a:spcBef>
              <a:buNone/>
            </a:pPr>
            <a:r>
              <a:rPr lang="en-US" sz="2800" dirty="0"/>
              <a:t>Chief Medical Officer</a:t>
            </a:r>
          </a:p>
          <a:p>
            <a:pPr marL="0" indent="0">
              <a:spcBef>
                <a:spcPts val="600"/>
              </a:spcBef>
              <a:buNone/>
            </a:pPr>
            <a:r>
              <a:rPr lang="en-US" sz="2800" b="0" dirty="0" err="1"/>
              <a:t>MedAllies</a:t>
            </a:r>
            <a:endParaRPr lang="en-US" sz="2800" b="0" dirty="0"/>
          </a:p>
          <a:p>
            <a:pPr marL="0" indent="0">
              <a:spcBef>
                <a:spcPts val="600"/>
              </a:spcBef>
              <a:buNone/>
            </a:pPr>
            <a:endParaRPr lang="en-US" sz="2800" b="0" dirty="0"/>
          </a:p>
          <a:p>
            <a:pPr marL="0" indent="0">
              <a:spcBef>
                <a:spcPts val="600"/>
              </a:spcBef>
              <a:buNone/>
            </a:pPr>
            <a:r>
              <a:rPr lang="en-US" sz="2800" dirty="0"/>
              <a:t>Inaugural member of the HIMSS World Wide Board</a:t>
            </a:r>
          </a:p>
          <a:p>
            <a:pPr marL="0" indent="0">
              <a:spcBef>
                <a:spcPts val="600"/>
              </a:spcBef>
              <a:buNone/>
            </a:pPr>
            <a:r>
              <a:rPr lang="en-US" sz="2800" b="0" dirty="0"/>
              <a:t>HIMSS</a:t>
            </a:r>
          </a:p>
        </p:txBody>
      </p:sp>
      <p:pic>
        <p:nvPicPr>
          <p:cNvPr id="8" name="Picture Placeholder 7"/>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7054474" y="1562035"/>
            <a:ext cx="4067502" cy="4240523"/>
          </a:xfrm>
          <a:prstGeom prst="ellipse">
            <a:avLst/>
          </a:prstGeom>
          <a:ln>
            <a:noFill/>
          </a:ln>
          <a:effectLst>
            <a:softEdge rad="112500"/>
          </a:effectLst>
        </p:spPr>
      </p:pic>
      <p:sp>
        <p:nvSpPr>
          <p:cNvPr id="5" name="Title 4"/>
          <p:cNvSpPr>
            <a:spLocks noGrp="1"/>
          </p:cNvSpPr>
          <p:nvPr>
            <p:ph type="title"/>
          </p:nvPr>
        </p:nvSpPr>
        <p:spPr>
          <a:xfrm>
            <a:off x="646988" y="746167"/>
            <a:ext cx="7473655" cy="618550"/>
          </a:xfrm>
        </p:spPr>
        <p:txBody>
          <a:bodyPr/>
          <a:lstStyle/>
          <a:p>
            <a:r>
              <a:rPr lang="en-US" i="0" dirty="0"/>
              <a:t>Holly Miller, MD, MBA, FHIMSS</a:t>
            </a:r>
            <a:r>
              <a:rPr lang="en-US" dirty="0">
                <a:solidFill>
                  <a:schemeClr val="accent1"/>
                </a:solidFill>
              </a:rPr>
              <a:t/>
            </a:r>
            <a:br>
              <a:rPr lang="en-US" dirty="0">
                <a:solidFill>
                  <a:schemeClr val="accent1"/>
                </a:solidFill>
              </a:rPr>
            </a:br>
            <a:endParaRPr lang="en-US" dirty="0"/>
          </a:p>
        </p:txBody>
      </p:sp>
    </p:spTree>
    <p:extLst>
      <p:ext uri="{BB962C8B-B14F-4D97-AF65-F5344CB8AC3E}">
        <p14:creationId xmlns:p14="http://schemas.microsoft.com/office/powerpoint/2010/main" val="132213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9</a:t>
            </a:fld>
            <a:endParaRPr lang="en-US" dirty="0"/>
          </a:p>
        </p:txBody>
      </p:sp>
      <p:sp>
        <p:nvSpPr>
          <p:cNvPr id="3" name="Content Placeholder 2"/>
          <p:cNvSpPr>
            <a:spLocks noGrp="1"/>
          </p:cNvSpPr>
          <p:nvPr>
            <p:ph idx="1"/>
          </p:nvPr>
        </p:nvSpPr>
        <p:spPr>
          <a:xfrm>
            <a:off x="545795" y="1962186"/>
            <a:ext cx="5970931" cy="3741633"/>
          </a:xfrm>
        </p:spPr>
        <p:txBody>
          <a:bodyPr>
            <a:normAutofit/>
          </a:bodyPr>
          <a:lstStyle/>
          <a:p>
            <a:pPr marL="0" indent="0">
              <a:buNone/>
            </a:pPr>
            <a:r>
              <a:rPr lang="en-US" sz="2800" dirty="0"/>
              <a:t>Clinical Informatics Director, Privacy, Information Security and Interoperability</a:t>
            </a:r>
          </a:p>
          <a:p>
            <a:pPr marL="0" indent="0">
              <a:buNone/>
            </a:pPr>
            <a:r>
              <a:rPr lang="en-US" sz="2800" b="0" dirty="0"/>
              <a:t>Sutter Health </a:t>
            </a:r>
          </a:p>
          <a:p>
            <a:pPr marL="0" indent="0">
              <a:buNone/>
            </a:pPr>
            <a:endParaRPr lang="en-US" sz="2800" b="0" dirty="0"/>
          </a:p>
          <a:p>
            <a:pPr marL="0" indent="0">
              <a:buNone/>
            </a:pPr>
            <a:r>
              <a:rPr lang="en-US" sz="2800" dirty="0"/>
              <a:t>Chair of the Board of Directors</a:t>
            </a:r>
          </a:p>
          <a:p>
            <a:pPr marL="0" indent="0">
              <a:buNone/>
            </a:pPr>
            <a:r>
              <a:rPr lang="en-US" sz="2800" b="0" dirty="0"/>
              <a:t>The Sequoia Project</a:t>
            </a:r>
          </a:p>
          <a:p>
            <a:pPr marL="0" indent="0">
              <a:buNone/>
            </a:pPr>
            <a:endParaRPr lang="en-US" sz="2800" dirty="0"/>
          </a:p>
        </p:txBody>
      </p:sp>
      <p:pic>
        <p:nvPicPr>
          <p:cNvPr id="9" name="Picture Placeholder 8"/>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7142" r="5052"/>
          <a:stretch/>
        </p:blipFill>
        <p:spPr>
          <a:xfrm>
            <a:off x="7042903" y="1542071"/>
            <a:ext cx="4233089" cy="4382758"/>
          </a:xfrm>
          <a:prstGeom prst="ellipse">
            <a:avLst/>
          </a:prstGeom>
          <a:ln>
            <a:noFill/>
          </a:ln>
          <a:effectLst>
            <a:softEdge rad="112500"/>
          </a:effectLst>
        </p:spPr>
      </p:pic>
      <p:sp>
        <p:nvSpPr>
          <p:cNvPr id="5" name="Title 4"/>
          <p:cNvSpPr>
            <a:spLocks noGrp="1"/>
          </p:cNvSpPr>
          <p:nvPr>
            <p:ph type="title"/>
          </p:nvPr>
        </p:nvSpPr>
        <p:spPr>
          <a:xfrm>
            <a:off x="545795" y="678114"/>
            <a:ext cx="8167124" cy="1028700"/>
          </a:xfrm>
        </p:spPr>
        <p:txBody>
          <a:bodyPr/>
          <a:lstStyle/>
          <a:p>
            <a:r>
              <a:rPr lang="en-US" i="0" dirty="0"/>
              <a:t>Steven</a:t>
            </a:r>
            <a:r>
              <a:rPr lang="en-US" b="1" i="0" dirty="0"/>
              <a:t> </a:t>
            </a:r>
            <a:r>
              <a:rPr lang="en-US" i="0" dirty="0"/>
              <a:t>Lane, MD, MPH, FAAFP, FAMIA</a:t>
            </a:r>
            <a:r>
              <a:rPr lang="en-US" dirty="0">
                <a:solidFill>
                  <a:schemeClr val="accent1"/>
                </a:solidFill>
              </a:rPr>
              <a:t/>
            </a:r>
            <a:br>
              <a:rPr lang="en-US" dirty="0">
                <a:solidFill>
                  <a:schemeClr val="accent1"/>
                </a:solidFill>
              </a:rPr>
            </a:br>
            <a:endParaRPr lang="en-US" dirty="0"/>
          </a:p>
        </p:txBody>
      </p:sp>
    </p:spTree>
    <p:extLst>
      <p:ext uri="{BB962C8B-B14F-4D97-AF65-F5344CB8AC3E}">
        <p14:creationId xmlns:p14="http://schemas.microsoft.com/office/powerpoint/2010/main" val="2483319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3801A1C5168B46903C3FB372F7B09B" ma:contentTypeVersion="9" ma:contentTypeDescription="Create a new document." ma:contentTypeScope="" ma:versionID="d2a3d35a41d18d1814c148b7750a91ae">
  <xsd:schema xmlns:xsd="http://www.w3.org/2001/XMLSchema" xmlns:xs="http://www.w3.org/2001/XMLSchema" xmlns:p="http://schemas.microsoft.com/office/2006/metadata/properties" xmlns:ns3="9cdbcf6e-4b04-422a-81b8-d6dfec4a673b" targetNamespace="http://schemas.microsoft.com/office/2006/metadata/properties" ma:root="true" ma:fieldsID="b9eb28fea15a0583e31d0cfce37a552b" ns3:_="">
    <xsd:import namespace="9cdbcf6e-4b04-422a-81b8-d6dfec4a673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dbcf6e-4b04-422a-81b8-d6dfec4a67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6B50E6-CC15-4160-93E2-DD64E2182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dbcf6e-4b04-422a-81b8-d6dfec4a67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B86978-C9FE-4C7E-84FD-E51DAC869A60}">
  <ds:schemaRefs>
    <ds:schemaRef ds:uri="http://schemas.microsoft.com/sharepoint/v3/contenttype/forms"/>
  </ds:schemaRefs>
</ds:datastoreItem>
</file>

<file path=customXml/itemProps3.xml><?xml version="1.0" encoding="utf-8"?>
<ds:datastoreItem xmlns:ds="http://schemas.openxmlformats.org/officeDocument/2006/customXml" ds:itemID="{A479258B-BAF6-439A-8C8D-D74B1CFAE093}">
  <ds:schemaRefs>
    <ds:schemaRef ds:uri="http://schemas.microsoft.com/office/2006/metadata/properties"/>
    <ds:schemaRef ds:uri="http://purl.org/dc/elements/1.1/"/>
    <ds:schemaRef ds:uri="9cdbcf6e-4b04-422a-81b8-d6dfec4a673b"/>
    <ds:schemaRef ds:uri="http://schemas.openxmlformats.org/package/2006/metadata/core-properties"/>
    <ds:schemaRef ds:uri="http://purl.org/dc/terms/"/>
    <ds:schemaRef ds:uri="http://purl.org/dc/dcmitype/"/>
    <ds:schemaRef ds:uri="http://schemas.microsoft.com/office/infopath/2007/PartnerControl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12716</TotalTime>
  <Words>885</Words>
  <Application>Microsoft Office PowerPoint</Application>
  <PresentationFormat>Widescreen</PresentationFormat>
  <Paragraphs>123</Paragraphs>
  <Slides>18</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Prometo Medium</vt:lpstr>
      <vt:lpstr>Trebuchet MS</vt:lpstr>
      <vt:lpstr>Symbol</vt:lpstr>
      <vt:lpstr>Arial</vt:lpstr>
      <vt:lpstr>Century Gothic</vt:lpstr>
      <vt:lpstr>Calibri</vt:lpstr>
      <vt:lpstr>Helvetica Neue</vt:lpstr>
      <vt:lpstr>Times New Roman</vt:lpstr>
      <vt:lpstr>Ravi Powerpoint Template</vt:lpstr>
      <vt:lpstr>think-cell Slide</vt:lpstr>
      <vt:lpstr>PowerPoint Presentation</vt:lpstr>
      <vt:lpstr>PowerPoint Presentation</vt:lpstr>
      <vt:lpstr>Welcome   Gwynne Jelbaoui Program Manager Clinical Informatics  HIMSS Gwynne.Jelbaoui@himss.org </vt:lpstr>
      <vt:lpstr>PowerPoint Presentation</vt:lpstr>
      <vt:lpstr>Donna Houlne, RN, BSN, MHA, MHRM  </vt:lpstr>
      <vt:lpstr>Practical Interoperability   Learning Objectives    </vt:lpstr>
      <vt:lpstr>Alex Holston, MD, BiHG Fellow, CMIO  </vt:lpstr>
      <vt:lpstr>Holly Miller, MD, MBA, FHIMSS </vt:lpstr>
      <vt:lpstr>Steven Lane, MD, MPH, FAAFP, FAMIA </vt:lpstr>
      <vt:lpstr>Brian Levy, MD  Lead Physician Executive Cerner  Telemedicine Provider Global Services   HIMSS Physician Committee Member </vt:lpstr>
      <vt:lpstr>Panel Discussion  </vt:lpstr>
      <vt:lpstr>Questions from the attendees?  </vt:lpstr>
      <vt:lpstr>PowerPoint Presentation</vt:lpstr>
      <vt:lpstr>Join Accelerate and the Physician Community   www.youraccelerate.com  Use PHYSCOM in the Invite code field  Accelerate is grounded in connecting our evolving community to provide opportunities for professional networking and development, thought leadership and research, and supporting digital transformation.  </vt:lpstr>
      <vt:lpstr>Thank you!  Contact emails:   Physician Community informatics@himss.org    Gwynne Jelbaoui Gwynne.Jelbaoui@himss.org </vt:lpstr>
      <vt:lpstr>PowerPoint Presentation</vt:lpstr>
      <vt:lpstr>Sutter Specialty Network Referral Service - Utilizing interoperbility to provide  better care coordination and the highest service levels with referrals </vt:lpstr>
      <vt:lpstr>The referral service continues to spread and adopt bidirectional referral workflows across the network</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Jelbaoui, Gwynne</cp:lastModifiedBy>
  <cp:revision>127</cp:revision>
  <dcterms:created xsi:type="dcterms:W3CDTF">2019-10-16T19:16:43Z</dcterms:created>
  <dcterms:modified xsi:type="dcterms:W3CDTF">2021-11-18T14:43:12Z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0x010100743801A1C5168B46903C3FB372F7B09B</vt:lpwstr>
  </property>
</Properties>
</file>